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3"/>
  </p:notesMasterIdLst>
  <p:handoutMasterIdLst>
    <p:handoutMasterId r:id="rId154"/>
  </p:handoutMasterIdLst>
  <p:sldIdLst>
    <p:sldId id="601" r:id="rId2"/>
    <p:sldId id="1084" r:id="rId3"/>
    <p:sldId id="1085" r:id="rId4"/>
    <p:sldId id="1086" r:id="rId5"/>
    <p:sldId id="1089" r:id="rId6"/>
    <p:sldId id="1087" r:id="rId7"/>
    <p:sldId id="798" r:id="rId8"/>
    <p:sldId id="1025" r:id="rId9"/>
    <p:sldId id="801" r:id="rId10"/>
    <p:sldId id="802" r:id="rId11"/>
    <p:sldId id="803" r:id="rId12"/>
    <p:sldId id="976" r:id="rId13"/>
    <p:sldId id="804" r:id="rId14"/>
    <p:sldId id="923" r:id="rId15"/>
    <p:sldId id="1028" r:id="rId16"/>
    <p:sldId id="958" r:id="rId17"/>
    <p:sldId id="1026" r:id="rId18"/>
    <p:sldId id="1029" r:id="rId19"/>
    <p:sldId id="1031" r:id="rId20"/>
    <p:sldId id="960" r:id="rId21"/>
    <p:sldId id="961" r:id="rId22"/>
    <p:sldId id="962" r:id="rId23"/>
    <p:sldId id="981" r:id="rId24"/>
    <p:sldId id="807" r:id="rId25"/>
    <p:sldId id="1090" r:id="rId26"/>
    <p:sldId id="1091" r:id="rId27"/>
    <p:sldId id="1095" r:id="rId28"/>
    <p:sldId id="1092" r:id="rId29"/>
    <p:sldId id="1093" r:id="rId30"/>
    <p:sldId id="829" r:id="rId31"/>
    <p:sldId id="946" r:id="rId32"/>
    <p:sldId id="910" r:id="rId33"/>
    <p:sldId id="1094" r:id="rId34"/>
    <p:sldId id="1066" r:id="rId35"/>
    <p:sldId id="1067" r:id="rId36"/>
    <p:sldId id="1083" r:id="rId37"/>
    <p:sldId id="1037" r:id="rId38"/>
    <p:sldId id="1060" r:id="rId39"/>
    <p:sldId id="1048" r:id="rId40"/>
    <p:sldId id="1061" r:id="rId41"/>
    <p:sldId id="832" r:id="rId42"/>
    <p:sldId id="1051" r:id="rId43"/>
    <p:sldId id="938" r:id="rId44"/>
    <p:sldId id="836" r:id="rId45"/>
    <p:sldId id="840" r:id="rId46"/>
    <p:sldId id="841" r:id="rId47"/>
    <p:sldId id="842" r:id="rId48"/>
    <p:sldId id="964" r:id="rId49"/>
    <p:sldId id="843" r:id="rId50"/>
    <p:sldId id="844" r:id="rId51"/>
    <p:sldId id="975" r:id="rId52"/>
    <p:sldId id="1042" r:id="rId53"/>
    <p:sldId id="845" r:id="rId54"/>
    <p:sldId id="1053" r:id="rId55"/>
    <p:sldId id="1062" r:id="rId56"/>
    <p:sldId id="1063" r:id="rId57"/>
    <p:sldId id="1072" r:id="rId58"/>
    <p:sldId id="913" r:id="rId59"/>
    <p:sldId id="851" r:id="rId60"/>
    <p:sldId id="1073" r:id="rId61"/>
    <p:sldId id="1074" r:id="rId62"/>
    <p:sldId id="1075" r:id="rId63"/>
    <p:sldId id="1076" r:id="rId64"/>
    <p:sldId id="1077" r:id="rId65"/>
    <p:sldId id="1078" r:id="rId66"/>
    <p:sldId id="1043" r:id="rId67"/>
    <p:sldId id="866" r:id="rId68"/>
    <p:sldId id="870" r:id="rId69"/>
    <p:sldId id="1056" r:id="rId70"/>
    <p:sldId id="1057" r:id="rId71"/>
    <p:sldId id="1015" r:id="rId72"/>
    <p:sldId id="968" r:id="rId73"/>
    <p:sldId id="1016" r:id="rId74"/>
    <p:sldId id="969" r:id="rId75"/>
    <p:sldId id="972" r:id="rId76"/>
    <p:sldId id="871" r:id="rId77"/>
    <p:sldId id="973" r:id="rId78"/>
    <p:sldId id="974" r:id="rId79"/>
    <p:sldId id="852" r:id="rId80"/>
    <p:sldId id="874" r:id="rId81"/>
    <p:sldId id="875" r:id="rId82"/>
    <p:sldId id="876" r:id="rId83"/>
    <p:sldId id="880" r:id="rId84"/>
    <p:sldId id="881" r:id="rId85"/>
    <p:sldId id="882" r:id="rId86"/>
    <p:sldId id="1020" r:id="rId87"/>
    <p:sldId id="853" r:id="rId88"/>
    <p:sldId id="885" r:id="rId89"/>
    <p:sldId id="886" r:id="rId90"/>
    <p:sldId id="887" r:id="rId91"/>
    <p:sldId id="888" r:id="rId92"/>
    <p:sldId id="889" r:id="rId93"/>
    <p:sldId id="891" r:id="rId94"/>
    <p:sldId id="890" r:id="rId95"/>
    <p:sldId id="905" r:id="rId96"/>
    <p:sldId id="892" r:id="rId97"/>
    <p:sldId id="894" r:id="rId98"/>
    <p:sldId id="895" r:id="rId99"/>
    <p:sldId id="896" r:id="rId100"/>
    <p:sldId id="897" r:id="rId101"/>
    <p:sldId id="899" r:id="rId102"/>
    <p:sldId id="900" r:id="rId103"/>
    <p:sldId id="901" r:id="rId104"/>
    <p:sldId id="926" r:id="rId105"/>
    <p:sldId id="898" r:id="rId106"/>
    <p:sldId id="947" r:id="rId107"/>
    <p:sldId id="977" r:id="rId108"/>
    <p:sldId id="978" r:id="rId109"/>
    <p:sldId id="984" r:id="rId110"/>
    <p:sldId id="985" r:id="rId111"/>
    <p:sldId id="986" r:id="rId112"/>
    <p:sldId id="987" r:id="rId113"/>
    <p:sldId id="988" r:id="rId114"/>
    <p:sldId id="989" r:id="rId115"/>
    <p:sldId id="990" r:id="rId116"/>
    <p:sldId id="992" r:id="rId117"/>
    <p:sldId id="993" r:id="rId118"/>
    <p:sldId id="994" r:id="rId119"/>
    <p:sldId id="995" r:id="rId120"/>
    <p:sldId id="996" r:id="rId121"/>
    <p:sldId id="997" r:id="rId122"/>
    <p:sldId id="998" r:id="rId123"/>
    <p:sldId id="999" r:id="rId124"/>
    <p:sldId id="1000" r:id="rId125"/>
    <p:sldId id="1001" r:id="rId126"/>
    <p:sldId id="1002" r:id="rId127"/>
    <p:sldId id="1003" r:id="rId128"/>
    <p:sldId id="1004" r:id="rId129"/>
    <p:sldId id="1005" r:id="rId130"/>
    <p:sldId id="1006" r:id="rId131"/>
    <p:sldId id="1007" r:id="rId132"/>
    <p:sldId id="1008" r:id="rId133"/>
    <p:sldId id="1009" r:id="rId134"/>
    <p:sldId id="1010" r:id="rId135"/>
    <p:sldId id="1011" r:id="rId136"/>
    <p:sldId id="1014" r:id="rId137"/>
    <p:sldId id="949" r:id="rId138"/>
    <p:sldId id="1017" r:id="rId139"/>
    <p:sldId id="1018" r:id="rId140"/>
    <p:sldId id="1019" r:id="rId141"/>
    <p:sldId id="1021" r:id="rId142"/>
    <p:sldId id="1022" r:id="rId143"/>
    <p:sldId id="1023" r:id="rId144"/>
    <p:sldId id="950" r:id="rId145"/>
    <p:sldId id="951" r:id="rId146"/>
    <p:sldId id="1024" r:id="rId147"/>
    <p:sldId id="1044" r:id="rId148"/>
    <p:sldId id="1079" r:id="rId149"/>
    <p:sldId id="1080" r:id="rId150"/>
    <p:sldId id="1081" r:id="rId151"/>
    <p:sldId id="1082" r:id="rId152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05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62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60463" y="1241425"/>
            <a:ext cx="4465637" cy="334803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78656" y="4775667"/>
            <a:ext cx="5430507" cy="3908742"/>
          </a:xfrm>
          <a:prstGeom prst="rect">
            <a:avLst/>
          </a:prstGeom>
        </p:spPr>
        <p:txBody>
          <a:bodyPr vert="horz" wrap="square" lIns="92034" tIns="46017" rIns="92034" bIns="46017" anchor="t">
            <a:noAutofit/>
          </a:bodyPr>
          <a:lstStyle/>
          <a:p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44462" y="9425912"/>
            <a:ext cx="2942101" cy="498929"/>
          </a:xfrm>
          <a:prstGeom prst="rect">
            <a:avLst/>
          </a:prstGeom>
        </p:spPr>
        <p:txBody>
          <a:bodyPr vert="horz" wrap="square" lIns="92034" tIns="46017" rIns="92034" bIns="46017" anchor="b">
            <a:noAutofit/>
          </a:bodyPr>
          <a:lstStyle/>
          <a:p>
            <a:pPr latinLnBrk="0"/>
            <a:fld id="{B9320F77-B9A0-41C5-862A-B4B631284C64}" type="slidenum">
              <a:rPr>
                <a:latin typeface="나눔고딕" charset="0"/>
                <a:ea typeface="나눔고딕" charset="0"/>
              </a:rPr>
              <a:pPr latinLnBrk="0"/>
              <a:t>2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11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4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62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81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60463" y="1241425"/>
            <a:ext cx="4465637" cy="334803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78656" y="4775667"/>
            <a:ext cx="5430507" cy="3908742"/>
          </a:xfrm>
          <a:prstGeom prst="rect">
            <a:avLst/>
          </a:prstGeom>
        </p:spPr>
        <p:txBody>
          <a:bodyPr vert="horz" wrap="square" lIns="92034" tIns="46017" rIns="92034" bIns="46017" anchor="t">
            <a:noAutofit/>
          </a:bodyPr>
          <a:lstStyle/>
          <a:p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44462" y="9425912"/>
            <a:ext cx="2942101" cy="498929"/>
          </a:xfrm>
          <a:prstGeom prst="rect">
            <a:avLst/>
          </a:prstGeom>
        </p:spPr>
        <p:txBody>
          <a:bodyPr vert="horz" wrap="square" lIns="92034" tIns="46017" rIns="92034" bIns="46017" anchor="b">
            <a:noAutofit/>
          </a:bodyPr>
          <a:lstStyle/>
          <a:p>
            <a:pPr latinLnBrk="0"/>
            <a:fld id="{B9320F77-B9A0-41C5-862A-B4B631284C64}" type="slidenum">
              <a:rPr>
                <a:latin typeface="나눔고딕" charset="0"/>
                <a:ea typeface="나눔고딕" charset="0"/>
              </a:rPr>
              <a:pPr latinLnBrk="0"/>
              <a:t>3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2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60463" y="1241425"/>
            <a:ext cx="4465637" cy="334803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78656" y="4775667"/>
            <a:ext cx="5430507" cy="3908742"/>
          </a:xfrm>
          <a:prstGeom prst="rect">
            <a:avLst/>
          </a:prstGeom>
        </p:spPr>
        <p:txBody>
          <a:bodyPr vert="horz" wrap="square" lIns="92034" tIns="46017" rIns="92034" bIns="46017" anchor="t">
            <a:noAutofit/>
          </a:bodyPr>
          <a:lstStyle/>
          <a:p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44462" y="9425912"/>
            <a:ext cx="2942101" cy="498929"/>
          </a:xfrm>
          <a:prstGeom prst="rect">
            <a:avLst/>
          </a:prstGeom>
        </p:spPr>
        <p:txBody>
          <a:bodyPr vert="horz" wrap="square" lIns="92034" tIns="46017" rIns="92034" bIns="46017" anchor="b">
            <a:noAutofit/>
          </a:bodyPr>
          <a:lstStyle/>
          <a:p>
            <a:pPr latinLnBrk="0"/>
            <a:fld id="{B9320F77-B9A0-41C5-862A-B4B631284C64}" type="slidenum">
              <a:rPr>
                <a:latin typeface="나눔고딕" charset="0"/>
                <a:ea typeface="나눔고딕" charset="0"/>
              </a:rPr>
              <a:pPr latinLnBrk="0"/>
              <a:t>4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24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60463" y="1241425"/>
            <a:ext cx="4465637" cy="334803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78656" y="4775667"/>
            <a:ext cx="5430507" cy="3908742"/>
          </a:xfrm>
          <a:prstGeom prst="rect">
            <a:avLst/>
          </a:prstGeom>
        </p:spPr>
        <p:txBody>
          <a:bodyPr vert="horz" wrap="square" lIns="92034" tIns="46017" rIns="92034" bIns="46017" anchor="t">
            <a:noAutofit/>
          </a:bodyPr>
          <a:lstStyle/>
          <a:p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44462" y="9425912"/>
            <a:ext cx="2942101" cy="498929"/>
          </a:xfrm>
          <a:prstGeom prst="rect">
            <a:avLst/>
          </a:prstGeom>
        </p:spPr>
        <p:txBody>
          <a:bodyPr vert="horz" wrap="square" lIns="92034" tIns="46017" rIns="92034" bIns="46017" anchor="b">
            <a:noAutofit/>
          </a:bodyPr>
          <a:lstStyle/>
          <a:p>
            <a:pPr latinLnBrk="0"/>
            <a:fld id="{B9320F77-B9A0-41C5-862A-B4B631284C64}" type="slidenum">
              <a:rPr>
                <a:latin typeface="나눔고딕" charset="0"/>
                <a:ea typeface="나눔고딕" charset="0"/>
              </a:rPr>
              <a:pPr latinLnBrk="0"/>
              <a:t>5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430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160463" y="1241425"/>
            <a:ext cx="4465637" cy="3348038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78656" y="4775667"/>
            <a:ext cx="5430507" cy="3908742"/>
          </a:xfrm>
          <a:prstGeom prst="rect">
            <a:avLst/>
          </a:prstGeom>
        </p:spPr>
        <p:txBody>
          <a:bodyPr vert="horz" wrap="square" lIns="92034" tIns="46017" rIns="92034" bIns="46017" anchor="t">
            <a:noAutofit/>
          </a:bodyPr>
          <a:lstStyle/>
          <a:p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44462" y="9425912"/>
            <a:ext cx="2942101" cy="498929"/>
          </a:xfrm>
          <a:prstGeom prst="rect">
            <a:avLst/>
          </a:prstGeom>
        </p:spPr>
        <p:txBody>
          <a:bodyPr vert="horz" wrap="square" lIns="92034" tIns="46017" rIns="92034" bIns="46017" anchor="b">
            <a:noAutofit/>
          </a:bodyPr>
          <a:lstStyle/>
          <a:p>
            <a:pPr latinLnBrk="0"/>
            <a:fld id="{B9320F77-B9A0-41C5-862A-B4B631284C64}" type="slidenum">
              <a:rPr>
                <a:latin typeface="나눔고딕" charset="0"/>
                <a:ea typeface="나눔고딕" charset="0"/>
              </a:rPr>
              <a:pPr latinLnBrk="0"/>
              <a:t>6</a:t>
            </a:fld>
            <a:endParaRPr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260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41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8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143000" y="1122680"/>
            <a:ext cx="68592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sz="6000">
                <a:latin typeface="나눔고딕" charset="0"/>
                <a:ea typeface="나눔고딕" charset="0"/>
              </a:rPr>
              <a:t> 제목 스타일 </a:t>
            </a:r>
            <a:r>
              <a:rPr sz="600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143000" y="3602355"/>
            <a:ext cx="6859270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 sz="2400">
                <a:solidFill>
                  <a:schemeClr val="tx1"/>
                </a:solidFill>
                <a:latin typeface="맑은 고딕" charset="0"/>
                <a:ea typeface="맑은 고딕" charset="0"/>
              </a:rPr>
              <a:t>클릭하여</a:t>
            </a:r>
            <a:r>
              <a:rPr sz="2400">
                <a:latin typeface="나눔고딕" charset="0"/>
                <a:ea typeface="나눔고딕" charset="0"/>
              </a:rPr>
              <a:t> 마스터 부제목 스타일 편집</a:t>
            </a: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B4599450-11FA-43F6-D7DC-E192DD759545}"/>
              </a:ext>
            </a:extLst>
          </p:cNvPr>
          <p:cNvSpPr txBox="1">
            <a:spLocks/>
          </p:cNvSpPr>
          <p:nvPr userDrawn="1"/>
        </p:nvSpPr>
        <p:spPr>
          <a:xfrm>
            <a:off x="6627609" y="6439474"/>
            <a:ext cx="2058670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fld id="{B9320F77-B9A0-41C5-862A-B4B631284C64}" type="slidenum">
              <a:rPr lang="en-US" altLang="ko-KR" sz="1100" smtClean="0">
                <a:solidFill>
                  <a:prstClr val="black"/>
                </a:solidFill>
                <a:latin typeface="나눔고딕" charset="0"/>
                <a:ea typeface="나눔고딕" charset="0"/>
              </a:rPr>
              <a:pPr algn="ctr" latinLnBrk="0"/>
              <a:t>‹#›</a:t>
            </a:fld>
            <a:endParaRPr lang="en-US" altLang="ko-KR" sz="1400" dirty="0">
              <a:solidFill>
                <a:prstClr val="black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924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3" r:id="rId5"/>
    <p:sldLayoutId id="2147483704" r:id="rId6"/>
    <p:sldLayoutId id="2147483705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tags" Target="../tags/tag13.xml"/><Relationship Id="rId7" Type="http://schemas.openxmlformats.org/officeDocument/2006/relationships/image" Target="../media/image23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16.jpeg"/><Relationship Id="rId10" Type="http://schemas.openxmlformats.org/officeDocument/2006/relationships/image" Target="../media/image240.pn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3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6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9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16.jpeg"/><Relationship Id="rId7" Type="http://schemas.openxmlformats.org/officeDocument/2006/relationships/image" Target="../media/image26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26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266.png"/><Relationship Id="rId4" Type="http://schemas.openxmlformats.org/officeDocument/2006/relationships/image" Target="../media/image27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30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6.png"/><Relationship Id="rId4" Type="http://schemas.openxmlformats.org/officeDocument/2006/relationships/image" Target="../media/image76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27.png"/><Relationship Id="rId7" Type="http://schemas.openxmlformats.org/officeDocument/2006/relationships/image" Target="../media/image3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6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jpe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8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nds.iaea.org/RIPL-3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2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png"/><Relationship Id="rId4" Type="http://schemas.openxmlformats.org/officeDocument/2006/relationships/image" Target="../media/image1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7504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Song(IRIS, IBS)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</a:t>
            </a:r>
            <a:endParaRPr lang="en-US" altLang="ko-KR" sz="3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direct </a:t>
            </a:r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nuclear </a:t>
            </a:r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reactions</a:t>
            </a:r>
          </a:p>
          <a:p>
            <a:pPr algn="ctr"/>
            <a:r>
              <a:rPr lang="en-US" altLang="ko-KR" sz="3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And codes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8965" y="6330132"/>
            <a:ext cx="361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핵물리 </a:t>
            </a:r>
            <a:r>
              <a:rPr lang="ko-KR" altLang="en-US" dirty="0" smtClean="0"/>
              <a:t>여름학교</a:t>
            </a:r>
            <a:r>
              <a:rPr lang="en-US" dirty="0" smtClean="0"/>
              <a:t>, 2024.07.01. </a:t>
            </a:r>
            <a:r>
              <a:rPr lang="ko-KR" altLang="en-US" dirty="0" smtClean="0"/>
              <a:t>제주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29" y="776890"/>
            <a:ext cx="5855388" cy="387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88224" y="1556792"/>
            <a:ext cx="2232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Types of reactions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(reaction nature, time,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energy transfer)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87624" y="4941168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the same projectile and target product,</a:t>
            </a:r>
          </a:p>
          <a:p>
            <a:r>
              <a:rPr lang="en-US" dirty="0" smtClean="0"/>
              <a:t>Both direct and compound reaction may contribute.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325747" cy="695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7" y="1916832"/>
            <a:ext cx="5468113" cy="10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168458"/>
            <a:ext cx="5953956" cy="11431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4797152"/>
            <a:ext cx="2476846" cy="5620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5520844"/>
            <a:ext cx="400105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992" y="54452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</a:t>
            </a:r>
          </a:p>
          <a:p>
            <a:r>
              <a:rPr lang="en-US" altLang="ko-KR" dirty="0" smtClean="0"/>
              <a:t>Is  interactive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97522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Supplement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143020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material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2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Angular momentum conservation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4030"/>
            <a:ext cx="8454906" cy="10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89630"/>
            <a:ext cx="3775481" cy="83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2" y="4389459"/>
            <a:ext cx="4707047" cy="71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15342"/>
            <a:ext cx="3321378" cy="659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7" y="5233032"/>
            <a:ext cx="3409955" cy="9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595882"/>
            <a:ext cx="3456384" cy="62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16" y="3547114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23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12776"/>
            <a:ext cx="5116473" cy="167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7584" y="3202283"/>
            <a:ext cx="5252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contains both ingoing and outgoing wave</a:t>
            </a:r>
          </a:p>
          <a:p>
            <a:r>
              <a:rPr lang="en-US" altLang="ko-KR" dirty="0" smtClean="0"/>
              <a:t>Scattered wave should only contain outgoing wave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37741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27584" y="3798687"/>
            <a:ext cx="457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effect of scattering may be expressed as</a:t>
            </a:r>
          </a:p>
          <a:p>
            <a:r>
              <a:rPr lang="en-US" altLang="ko-KR" dirty="0"/>
              <a:t>(</a:t>
            </a:r>
            <a:r>
              <a:rPr lang="en-US" altLang="ko-KR" dirty="0" smtClean="0"/>
              <a:t>Complex)</a:t>
            </a:r>
            <a:r>
              <a:rPr lang="ko-KR" altLang="en-US" dirty="0" smtClean="0"/>
              <a:t> </a:t>
            </a:r>
            <a:r>
              <a:rPr lang="en-US" altLang="ko-KR" dirty="0" smtClean="0"/>
              <a:t>S-matrix to the outgoing wave part</a:t>
            </a:r>
            <a:endParaRPr lang="ko-KR" altLang="en-US" dirty="0"/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52" y="5157192"/>
            <a:ext cx="4451243" cy="94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오른쪽 화살표 26"/>
          <p:cNvSpPr/>
          <p:nvPr/>
        </p:nvSpPr>
        <p:spPr>
          <a:xfrm>
            <a:off x="3851920" y="5373216"/>
            <a:ext cx="356369" cy="447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177784" y="6061193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Unitarity</a:t>
            </a:r>
            <a:r>
              <a:rPr lang="en-US" altLang="ko-KR" dirty="0" smtClean="0"/>
              <a:t> implies |S|=1</a:t>
            </a:r>
            <a:endParaRPr lang="ko-KR" alt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87" y="5949660"/>
            <a:ext cx="1872208" cy="49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18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44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9505" y="2959412"/>
            <a:ext cx="64043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Isotropic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thermal equilibrium,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hypothesis(loss of memory).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240876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1209" y="1002789"/>
            <a:ext cx="7776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Direct Reaction </a:t>
            </a:r>
            <a:r>
              <a:rPr lang="en-US" altLang="ko-KR" dirty="0" smtClean="0"/>
              <a:t>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,fast (~10^-21 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effective Few Body Problem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9" y="4466045"/>
            <a:ext cx="3671357" cy="19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284984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601" y="5967061"/>
            <a:ext cx="3245974" cy="7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1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477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47936" y="4033185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Identical particle scattering :</a:t>
            </a:r>
            <a:r>
              <a:rPr lang="ko-KR" altLang="en-US" dirty="0"/>
              <a:t> </a:t>
            </a:r>
            <a:r>
              <a:rPr lang="en-US" altLang="ko-KR" dirty="0" smtClean="0"/>
              <a:t>take into account Pauli principle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15" y="4446367"/>
            <a:ext cx="3420577" cy="5518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5" y="4998249"/>
            <a:ext cx="3312368" cy="5375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415" y="5505623"/>
            <a:ext cx="3420577" cy="51566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88024" y="4527949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Boson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88024" y="5104013"/>
            <a:ext cx="385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 in spin singlet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5536061"/>
            <a:ext cx="413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Identical spin ½  Fermions in triplet singlet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832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436" y="3468649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1" y="3837981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3373" y="4941168"/>
            <a:ext cx="50747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For strong absorption: s=0 for L&lt;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s=1 for L&gt; </a:t>
            </a:r>
            <a:r>
              <a:rPr lang="en-US" altLang="ko-KR" sz="1400" dirty="0" err="1" smtClean="0"/>
              <a:t>Lmax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 smtClean="0"/>
              <a:t>                                        </a:t>
            </a:r>
            <a:r>
              <a:rPr lang="en-US" altLang="ko-KR" sz="1400" dirty="0" err="1" smtClean="0"/>
              <a:t>R_max</a:t>
            </a:r>
            <a:r>
              <a:rPr lang="en-US" altLang="ko-KR" sz="1400" dirty="0" smtClean="0"/>
              <a:t> ~ </a:t>
            </a:r>
            <a:r>
              <a:rPr lang="en-US" altLang="ko-KR" sz="1400" dirty="0" err="1" smtClean="0"/>
              <a:t>L_max</a:t>
            </a:r>
            <a:r>
              <a:rPr lang="en-US" altLang="ko-KR" sz="1400" dirty="0" smtClean="0"/>
              <a:t>/k   </a:t>
            </a:r>
          </a:p>
          <a:p>
            <a:r>
              <a:rPr lang="en-US" altLang="ko-KR" sz="1400" dirty="0" smtClean="0"/>
              <a:t>                                        sigma~ pi*Lmax^2/k^2 ~ pi *R^2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28" y="1547019"/>
            <a:ext cx="5904656" cy="58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48436" y="1016324"/>
            <a:ext cx="256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Total flux into the sphere: 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01" y="2221964"/>
            <a:ext cx="3167415" cy="56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06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97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non-elastic reaction?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204864"/>
            <a:ext cx="79928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smtClean="0"/>
              <a:t>For example,  d + 12C can becomes </a:t>
            </a:r>
          </a:p>
          <a:p>
            <a:r>
              <a:rPr lang="en-US" altLang="ko-KR" dirty="0" smtClean="0"/>
              <a:t> (1) d(1+)     + 12C(0+;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 (2) d(1+)     + 12C(2+; Ex = 4.44 MeV)</a:t>
            </a:r>
          </a:p>
          <a:p>
            <a:r>
              <a:rPr lang="en-US" altLang="ko-KR" dirty="0" smtClean="0"/>
              <a:t> (3) p(1/2+) + 13C(1/2-;</a:t>
            </a:r>
            <a:r>
              <a:rPr lang="en-US" altLang="ko-KR" dirty="0" err="1" smtClean="0"/>
              <a:t>g.s</a:t>
            </a:r>
            <a:r>
              <a:rPr lang="en-US" altLang="ko-KR" dirty="0" smtClean="0"/>
              <a:t>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(4) p(1/2+) + 13C(1/2+;Ex=3.09 MeV)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(5) n+ p + 12C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(6) …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Also, one may use “channels” after partial wave expansion (L ,J).  </a:t>
            </a:r>
          </a:p>
        </p:txBody>
      </p:sp>
    </p:spTree>
    <p:extLst>
      <p:ext uri="{BB962C8B-B14F-4D97-AF65-F5344CB8AC3E}">
        <p14:creationId xmlns:p14="http://schemas.microsoft.com/office/powerpoint/2010/main" val="36215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scattering. </a:t>
            </a:r>
          </a:p>
          <a:p>
            <a:r>
              <a:rPr lang="en-US" altLang="ko-KR" dirty="0" smtClean="0"/>
              <a:t>How to compute </a:t>
            </a:r>
            <a:r>
              <a:rPr lang="en-US" altLang="ko-KR" dirty="0" smtClean="0">
                <a:solidFill>
                  <a:srgbClr val="FF0000"/>
                </a:solidFill>
              </a:rPr>
              <a:t>non-elastic reaction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9" y="3176087"/>
            <a:ext cx="5782008" cy="116579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2048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energy level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877272"/>
            <a:ext cx="602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a matrix in channel space.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8" y="4457849"/>
            <a:ext cx="5832648" cy="134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96752"/>
            <a:ext cx="8030696" cy="15813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996952"/>
            <a:ext cx="6754168" cy="924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365104"/>
            <a:ext cx="5042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can compute the full scattering wave function,</a:t>
            </a:r>
          </a:p>
          <a:p>
            <a:r>
              <a:rPr lang="en-US" altLang="ko-KR" dirty="0" smtClean="0"/>
              <a:t>We can obtain the reaction cross section. </a:t>
            </a:r>
          </a:p>
        </p:txBody>
      </p:sp>
    </p:spTree>
    <p:extLst>
      <p:ext uri="{BB962C8B-B14F-4D97-AF65-F5344CB8AC3E}">
        <p14:creationId xmlns:p14="http://schemas.microsoft.com/office/powerpoint/2010/main" val="289800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6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9" y="1124744"/>
            <a:ext cx="8077835" cy="5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5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60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1693315"/>
            <a:ext cx="402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Introduce auxiliary potential in post form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91870"/>
            <a:ext cx="6735115" cy="6573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85" y="2062647"/>
            <a:ext cx="4846151" cy="1364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45" y="4429828"/>
            <a:ext cx="971686" cy="2953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3843393"/>
            <a:ext cx="5268060" cy="25721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4725144"/>
            <a:ext cx="3208590" cy="1317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52" y="3419708"/>
            <a:ext cx="232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Partial wave expansion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45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4" y="759655"/>
            <a:ext cx="5268060" cy="257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15012"/>
            <a:ext cx="6192114" cy="1095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975" y="3645024"/>
            <a:ext cx="6272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 = integral of bound state wave function and interaction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over internal coordinates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0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789086"/>
            <a:ext cx="54578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44962"/>
            <a:ext cx="7315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5629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" y="3062535"/>
            <a:ext cx="5119734" cy="854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088883"/>
            <a:ext cx="2401683" cy="36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92" y="3684171"/>
            <a:ext cx="1872208" cy="2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6702" y="827420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state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1403484"/>
            <a:ext cx="163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Scattering state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955090" y="4363054"/>
            <a:ext cx="293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Lippmann-Schwinger equation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49905" y="5099159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 Coordinate space representation</a:t>
            </a:r>
            <a:endParaRPr lang="ko-KR" altLang="en-US" dirty="0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05" y="5522639"/>
            <a:ext cx="6858399" cy="80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33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Formal theory of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957"/>
            <a:ext cx="29432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319" y="1332718"/>
            <a:ext cx="2028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83567" y="972678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T-matrix</a:t>
            </a:r>
            <a:endParaRPr lang="ko-KR" altLang="en-US" dirty="0"/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052798"/>
            <a:ext cx="58102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04" y="3273139"/>
            <a:ext cx="4407743" cy="76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40" y="4138073"/>
            <a:ext cx="4586940" cy="8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4" y="5229200"/>
            <a:ext cx="3938101" cy="104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36096" y="4149080"/>
            <a:ext cx="3164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Plane wave Born approximation</a:t>
            </a:r>
          </a:p>
          <a:p>
            <a:r>
              <a:rPr lang="en-US" altLang="ko-KR" dirty="0" smtClean="0"/>
              <a:t>Born series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508104" y="4869160"/>
            <a:ext cx="2532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potential is strong, the born series may have bad convergence.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Distorted Wave Born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59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 in T-matrix form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3336464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3" y="3922414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8" y="5655799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579646" y="5682343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DWBA approximation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18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31" y="2122803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056" y="5880635"/>
            <a:ext cx="2972215" cy="428685"/>
          </a:xfrm>
          <a:prstGeom prst="rect">
            <a:avLst/>
          </a:prstGeom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12" y="832959"/>
            <a:ext cx="5423344" cy="128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8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51404"/>
            <a:ext cx="6296904" cy="58110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39" y="1772816"/>
            <a:ext cx="3524742" cy="55252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2895256"/>
            <a:ext cx="3978998" cy="50340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8939" y="2468080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20602" y="3688089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 : enables orbital angular momentum changes</a:t>
            </a:r>
          </a:p>
          <a:p>
            <a:r>
              <a:rPr lang="en-US" altLang="ko-KR" dirty="0" smtClean="0"/>
              <a:t>Alpha_{LK} : enables internal state changes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56" y="4454169"/>
            <a:ext cx="7873528" cy="20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What can we learn from the direct reaction?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5664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Direct reaction is an important tool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to study nuclear interaction, structure and astrophysics.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6496" y="2132856"/>
            <a:ext cx="8280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What can we learn from the direct reaction?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example (Not complete list):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elastic scattering:  </a:t>
            </a:r>
            <a:r>
              <a:rPr lang="en-US" altLang="ko-KR" dirty="0" smtClean="0"/>
              <a:t>average strength of  nuclear interaction, size of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Inelastic scattering: </a:t>
            </a:r>
            <a:r>
              <a:rPr lang="en-US" altLang="ko-KR" dirty="0" smtClean="0"/>
              <a:t>spectroscopic information (Energy, angular momentum, parity)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FF"/>
                </a:solidFill>
              </a:rPr>
              <a:t>Rearrangement reaction: </a:t>
            </a:r>
            <a:r>
              <a:rPr lang="en-US" altLang="ko-KR" dirty="0" smtClean="0"/>
              <a:t>spectroscopic information</a:t>
            </a:r>
          </a:p>
          <a:p>
            <a:pPr lvl="1"/>
            <a:r>
              <a:rPr lang="en-US" altLang="ko-KR" dirty="0" smtClean="0"/>
              <a:t>                      one-nucleon transfer: single particle level  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                     two-nucleon transfer : correlation of two nucleons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8030" y="1412776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of spherical nuclei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07" y="1989808"/>
            <a:ext cx="2705657" cy="6783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48064" y="1412776"/>
            <a:ext cx="2821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 of deformed nuclei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17" y="1964451"/>
            <a:ext cx="3986487" cy="1716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064" y="3861048"/>
            <a:ext cx="3782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Theta’, phi’ : angle in body-fixed frame</a:t>
            </a:r>
          </a:p>
          <a:p>
            <a:r>
              <a:rPr lang="en-US" altLang="ko-KR" dirty="0" smtClean="0"/>
              <a:t>Omega : Euler angle</a:t>
            </a:r>
          </a:p>
          <a:p>
            <a:r>
              <a:rPr lang="en-US" altLang="ko-KR" dirty="0" err="1" smtClean="0"/>
              <a:t>Theta,phi</a:t>
            </a:r>
            <a:r>
              <a:rPr lang="en-US" altLang="ko-KR" dirty="0" smtClean="0"/>
              <a:t> : angle in lab-fixed frame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5576" y="5073948"/>
            <a:ext cx="476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Deformation </a:t>
            </a:r>
            <a:r>
              <a:rPr lang="en-US" altLang="ko-KR" dirty="0" smtClean="0">
                <a:solidFill>
                  <a:srgbClr val="FF0000"/>
                </a:solidFill>
              </a:rPr>
              <a:t>length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axial symmetric nuclei 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6" y="759655"/>
            <a:ext cx="6296904" cy="5811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942020" y="2996952"/>
            <a:ext cx="2905385" cy="13832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17" y="5534335"/>
            <a:ext cx="5039428" cy="523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51526" y="5241974"/>
            <a:ext cx="2468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</a:t>
            </a:r>
          </a:p>
          <a:p>
            <a:r>
              <a:rPr lang="en-US" altLang="ko-KR" dirty="0" smtClean="0"/>
              <a:t>Of Coulomb and nuclear</a:t>
            </a:r>
          </a:p>
          <a:p>
            <a:r>
              <a:rPr lang="en-US" altLang="ko-KR" dirty="0" smtClean="0"/>
              <a:t>Can be different.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1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9693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Euler angle describes collective rotation.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08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999" y="3429000"/>
            <a:ext cx="6942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r>
              <a:rPr lang="en-US" altLang="ko-KR" dirty="0" smtClean="0"/>
              <a:t> K &gt;= 0  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7440" y="4425197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877272"/>
            <a:ext cx="430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(See Bohr and Mottelson II for more details)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91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72" y="1196752"/>
            <a:ext cx="6782747" cy="10288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4" y="2348880"/>
            <a:ext cx="7887801" cy="7240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192" y="3508930"/>
            <a:ext cx="6296904" cy="8002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764704"/>
            <a:ext cx="407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Nuclear excitation : for small deformation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9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72" y="1196752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420888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855738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3789040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46" y="4158372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232" y="4379507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5373216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517232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22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71" y="4437112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7637" y="3681062"/>
            <a:ext cx="47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(phonon number is additional quantum number)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576297"/>
            <a:ext cx="6209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Calculation of couplings are implemented in the reaction codes.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One usually need to specify parameter values.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6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8" y="2251847"/>
            <a:ext cx="8287915" cy="701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2020" y="1052736"/>
            <a:ext cx="737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d,p</a:t>
            </a:r>
            <a:r>
              <a:rPr lang="en-US" altLang="ko-KR" dirty="0" smtClean="0"/>
              <a:t>) reaction case: </a:t>
            </a:r>
          </a:p>
          <a:p>
            <a:r>
              <a:rPr lang="en-US" altLang="ko-KR" dirty="0" smtClean="0"/>
              <a:t>In post form</a:t>
            </a:r>
            <a:endParaRPr lang="en-US" altLang="ko-KR" dirty="0"/>
          </a:p>
          <a:p>
            <a:r>
              <a:rPr lang="en-US" altLang="ko-KR" dirty="0" smtClean="0"/>
              <a:t>assume remnant correction is small </a:t>
            </a:r>
            <a:r>
              <a:rPr lang="en-US" altLang="ko-KR" dirty="0" smtClean="0">
                <a:sym typeface="Wingdings" panose="05000000000000000000" pitchFamily="2" charset="2"/>
              </a:rPr>
              <a:t> Coupling comes from V_{np}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78" y="3218073"/>
            <a:ext cx="8587991" cy="89285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12" y="4375805"/>
            <a:ext cx="8693394" cy="97142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42020" y="5562785"/>
            <a:ext cx="778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Zero range approximation </a:t>
            </a:r>
            <a:r>
              <a:rPr lang="en-US" altLang="ko-KR" dirty="0" smtClean="0"/>
              <a:t>:   </a:t>
            </a:r>
            <a:r>
              <a:rPr lang="en-US" altLang="ko-KR" dirty="0" err="1" smtClean="0"/>
              <a:t>V_pn</a:t>
            </a:r>
            <a:r>
              <a:rPr lang="en-US" altLang="ko-KR" dirty="0" smtClean="0"/>
              <a:t>(r)*</a:t>
            </a:r>
            <a:r>
              <a:rPr lang="en-US" altLang="ko-KR" dirty="0" err="1" smtClean="0"/>
              <a:t>phid</a:t>
            </a:r>
            <a:r>
              <a:rPr lang="en-US" altLang="ko-KR" dirty="0" smtClean="0"/>
              <a:t>(r) -&gt; D_0*delta(r)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5807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two angular momentum </a:t>
            </a:r>
            <a:r>
              <a:rPr lang="en-US" altLang="ko-KR" dirty="0" smtClean="0"/>
              <a:t>states (or tensors)</a:t>
            </a:r>
          </a:p>
          <a:p>
            <a:r>
              <a:rPr lang="en-US" altLang="ko-KR" dirty="0" smtClean="0"/>
              <a:t>to make another angular momentum states ( Tensors).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Clebsch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Gordan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coefficients  or Wigner 3j symbols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78" y="2637574"/>
            <a:ext cx="4709857" cy="760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88" y="2094261"/>
            <a:ext cx="2086266" cy="485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4219" y="2123564"/>
            <a:ext cx="185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Irreducible tensor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8144" y="2780928"/>
            <a:ext cx="169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C.G. coefficients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09" y="3327653"/>
            <a:ext cx="4677428" cy="457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2092" y="3804568"/>
            <a:ext cx="4229690" cy="457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0756" y="4280708"/>
            <a:ext cx="4746881" cy="4635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259" y="4864709"/>
            <a:ext cx="5115639" cy="152421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56176" y="5445224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3j symbol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5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197907"/>
            <a:ext cx="7160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</a:t>
            </a:r>
            <a:r>
              <a:rPr lang="en-US" altLang="ko-KR" dirty="0" smtClean="0">
                <a:solidFill>
                  <a:srgbClr val="FF0000"/>
                </a:solidFill>
              </a:rPr>
              <a:t>many-body problem </a:t>
            </a:r>
            <a:r>
              <a:rPr lang="en-US" altLang="ko-KR" dirty="0" smtClean="0"/>
              <a:t>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</a:t>
            </a:r>
            <a:r>
              <a:rPr lang="en-US" altLang="ko-KR" dirty="0" smtClean="0">
                <a:solidFill>
                  <a:srgbClr val="FF0000"/>
                </a:solidFill>
              </a:rPr>
              <a:t>few-body problem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 use </a:t>
            </a:r>
            <a:r>
              <a:rPr lang="en-US" altLang="ko-KR" dirty="0" smtClean="0"/>
              <a:t>a simple model of nuclear structure(collective model)  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20" y="3356992"/>
            <a:ext cx="4392488" cy="32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3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8048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transfer reaction,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it is important to obtain  wave function in short range.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Optical potential only imply it gives good phase shift at large separation. </a:t>
            </a:r>
          </a:p>
          <a:p>
            <a:endParaRPr lang="en-US" altLang="ko-KR" dirty="0"/>
          </a:p>
          <a:p>
            <a:r>
              <a:rPr lang="en-US" altLang="ko-KR" dirty="0" smtClean="0"/>
              <a:t>      One needs a good approximation of full wave function in the range of interaction.     </a:t>
            </a:r>
          </a:p>
          <a:p>
            <a:r>
              <a:rPr lang="en-US" altLang="ko-KR" dirty="0" smtClean="0"/>
              <a:t>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51257" y="5559062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81" y="481030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62" y="2577812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3378024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93" y="4027657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74" y="3508686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31" y="5380717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923" y="1556476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" y="2064343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" y="2631607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03" y="3792098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93407" y="4021268"/>
            <a:ext cx="222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version.)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78935" y="2737600"/>
            <a:ext cx="19604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Zero range </a:t>
            </a:r>
          </a:p>
          <a:p>
            <a:r>
              <a:rPr lang="en-US" altLang="ko-KR" dirty="0" smtClean="0"/>
              <a:t>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44" y="4958651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7321" y="504035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75656" y="5949280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Adiabatic potential is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r>
              <a:rPr lang="en-US" altLang="ko-KR" dirty="0" smtClean="0"/>
              <a:t> for elastic scattering.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1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3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j1+j2 first, (j1+j2)+j3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j2+j3 first, j1+(j2+j3)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6-j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5201376" cy="609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3092767"/>
            <a:ext cx="7630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How to combine </a:t>
            </a:r>
            <a:r>
              <a:rPr lang="en-US" altLang="ko-KR" dirty="0" smtClean="0">
                <a:solidFill>
                  <a:srgbClr val="FF0000"/>
                </a:solidFill>
              </a:rPr>
              <a:t>4 angular momentum </a:t>
            </a:r>
            <a:r>
              <a:rPr lang="en-US" altLang="ko-KR" dirty="0" smtClean="0"/>
              <a:t>to a specific total angular momentum J?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One may add (j1+j2) and (j3+j4) first, (j1+j2)+(j3+j4) = J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Or, one may add (j1+j3) and (j2+j4) first, (j1+j3)+(j2+j4) = J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Wigner 9-j symbol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73" y="4509120"/>
            <a:ext cx="4725059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Summary of angular momentum algebra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51" y="869138"/>
            <a:ext cx="8129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projection of angular momentum on z-axis depends on the choice of coordinate.</a:t>
            </a:r>
          </a:p>
          <a:p>
            <a:r>
              <a:rPr lang="en-US" altLang="ko-KR" dirty="0" smtClean="0"/>
              <a:t>But the important part of physics does not depend on the choice of z-axis direction.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Wigner-</a:t>
            </a:r>
            <a:r>
              <a:rPr lang="en-US" altLang="ko-KR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Eckart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 theorem (reduced matrix) 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72520"/>
            <a:ext cx="4858428" cy="1876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3727314"/>
            <a:ext cx="453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Decomposition of tensor acting on sub-system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221088"/>
            <a:ext cx="5935953" cy="233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52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Grazing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distance,angular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momentum,angle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8" y="838348"/>
            <a:ext cx="3172268" cy="16575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7904" y="992254"/>
            <a:ext cx="471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Grazing distance: Separation at two nuclei touch</a:t>
            </a:r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811" y="1515017"/>
            <a:ext cx="3410426" cy="3810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597" y="2105245"/>
            <a:ext cx="1981477" cy="2762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783" y="3575556"/>
            <a:ext cx="589679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37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021" y="846750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8909" y="5233723"/>
            <a:ext cx="7917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 Full Hamiltonian into </a:t>
            </a:r>
          </a:p>
          <a:p>
            <a:r>
              <a:rPr lang="en-US" altLang="ko-KR" dirty="0" smtClean="0"/>
              <a:t>Projectile and target 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21" y="1511558"/>
            <a:ext cx="5601482" cy="1390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65" y="2978327"/>
            <a:ext cx="3886742" cy="10002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2" y="4054517"/>
            <a:ext cx="8039641" cy="1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1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341611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4965" y="3341611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128" y="4477165"/>
            <a:ext cx="3292884" cy="1240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760" y="4338750"/>
            <a:ext cx="4750265" cy="15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2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1197907"/>
            <a:ext cx="8569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There are </a:t>
            </a:r>
            <a:r>
              <a:rPr lang="en-US" altLang="ko-KR" dirty="0" smtClean="0">
                <a:solidFill>
                  <a:srgbClr val="FF0000"/>
                </a:solidFill>
              </a:rPr>
              <a:t>many direct nuclear reaction codes available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* FRESCO, ECIS, TWOFNR, DWUCK…..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 this lecture, we focus on Elastic, Inelastic, transfer … reactions in simple structure/reaction models.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And explain how to calculate the reaction cross section in practice with simple examples.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For a simple model, one can use </a:t>
            </a:r>
            <a:r>
              <a:rPr lang="en-US" altLang="ko-KR" dirty="0" smtClean="0">
                <a:solidFill>
                  <a:srgbClr val="0000FF"/>
                </a:solidFill>
              </a:rPr>
              <a:t>a GUI code </a:t>
            </a:r>
            <a:r>
              <a:rPr lang="en-US" altLang="ko-KR" dirty="0" smtClean="0"/>
              <a:t>for a quick calculation.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Unfortunately, for more complicate model(like coupled reaction channel model), </a:t>
            </a:r>
          </a:p>
          <a:p>
            <a:r>
              <a:rPr lang="en-US" altLang="ko-KR" dirty="0" smtClean="0"/>
              <a:t>one have to use original codes with appropriate assumptions.</a:t>
            </a:r>
          </a:p>
        </p:txBody>
      </p:sp>
    </p:spTree>
    <p:extLst>
      <p:ext uri="{BB962C8B-B14F-4D97-AF65-F5344CB8AC3E}">
        <p14:creationId xmlns:p14="http://schemas.microsoft.com/office/powerpoint/2010/main" val="412769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Sch. Eq. is 3-d : complicate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angular momentum conservation during reaction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   One can reduce 3-d </a:t>
            </a:r>
            <a:r>
              <a:rPr lang="en-US" dirty="0" err="1" smtClean="0">
                <a:sym typeface="Wingdings" panose="05000000000000000000" pitchFamily="2" charset="2"/>
              </a:rPr>
              <a:t>Sch.Eq</a:t>
            </a:r>
            <a:r>
              <a:rPr lang="en-US" dirty="0" smtClean="0">
                <a:sym typeface="Wingdings" panose="05000000000000000000" pitchFamily="2" charset="2"/>
              </a:rPr>
              <a:t>. into 1-d Radial equation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7388795" cy="9905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071776"/>
            <a:ext cx="5832648" cy="9870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4" y="4091732"/>
            <a:ext cx="4364884" cy="1199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92080" y="417317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Asymptotic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=  phase 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Partial Wave Expansion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29634"/>
            <a:ext cx="5967889" cy="17732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852704"/>
            <a:ext cx="2095792" cy="11241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049" y="93916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S-matrix in each partial wave</a:t>
            </a:r>
            <a:r>
              <a:rPr lang="en-US" dirty="0" smtClean="0">
                <a:sym typeface="Wingdings" panose="05000000000000000000" pitchFamily="2" charset="2"/>
              </a:rPr>
              <a:t> Scattering amplitude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7584" y="3333294"/>
            <a:ext cx="661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Scattering amplitude  Cross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(IRIS)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 (IRIS).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77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2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1686" y="2847512"/>
            <a:ext cx="52116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Basics of nuclear reaction theory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0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Conservation in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39704" y="2766407"/>
            <a:ext cx="47527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23" y="3212976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83" y="5085184"/>
            <a:ext cx="4644571" cy="3474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41353" y="5506411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initial S-wave capture </a:t>
            </a:r>
            <a:r>
              <a:rPr lang="en-US" altLang="ko-KR" dirty="0" smtClean="0">
                <a:sym typeface="Wingdings" panose="05000000000000000000" pitchFamily="2" charset="2"/>
              </a:rPr>
              <a:t>  L=2,3,4 final states  ,  parity imply L=3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7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Typically,  two body reactions.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Center of mass frame</a:t>
            </a:r>
            <a:r>
              <a:rPr lang="en-US" altLang="ko-KR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 most case, codes assume regular kinematics ( projectile is lighter particle)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Differential cross sections are shown in terms of projectile-like particle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Need convert CM&lt;-&gt;</a:t>
            </a:r>
            <a:r>
              <a:rPr lang="en-US" altLang="ko-KR" dirty="0" smtClean="0"/>
              <a:t>LAB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182191" y="4437112"/>
            <a:ext cx="2889043" cy="1741739"/>
            <a:chOff x="399195" y="1938417"/>
            <a:chExt cx="3471688" cy="2101779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195" y="1938417"/>
              <a:ext cx="3471688" cy="2101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662159" y="2780928"/>
              <a:ext cx="525465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vcm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11760" y="3131666"/>
              <a:ext cx="590226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vlab</a:t>
              </a:r>
              <a:endParaRPr lang="ko-KR" altLang="en-US" dirty="0"/>
            </a:p>
          </p:txBody>
        </p:sp>
      </p:grpSp>
      <p:pic>
        <p:nvPicPr>
          <p:cNvPr id="24" name="그림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2" y="4700888"/>
            <a:ext cx="1289143" cy="304762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416" y="5578986"/>
            <a:ext cx="5081862" cy="5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61" y="3820901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061" y="4718241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5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4FBF3-8E99-DC5B-FDA7-AE0CA83D272A}"/>
              </a:ext>
            </a:extLst>
          </p:cNvPr>
          <p:cNvGrpSpPr/>
          <p:nvPr/>
        </p:nvGrpSpPr>
        <p:grpSpPr>
          <a:xfrm>
            <a:off x="1" y="-89901"/>
            <a:ext cx="9144000" cy="757357"/>
            <a:chOff x="1" y="-10388"/>
            <a:chExt cx="9144000" cy="75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120ACE-AF52-3F99-77B5-D971D7845AAA}"/>
                </a:ext>
              </a:extLst>
            </p:cNvPr>
            <p:cNvSpPr/>
            <p:nvPr/>
          </p:nvSpPr>
          <p:spPr>
            <a:xfrm>
              <a:off x="1" y="-10388"/>
              <a:ext cx="9144000" cy="74696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2346796-6488-D301-4D05-AA32FB5D4820}"/>
                </a:ext>
              </a:extLst>
            </p:cNvPr>
            <p:cNvSpPr/>
            <p:nvPr/>
          </p:nvSpPr>
          <p:spPr>
            <a:xfrm>
              <a:off x="1" y="0"/>
              <a:ext cx="9144000" cy="746969"/>
            </a:xfrm>
            <a:prstGeom prst="rect">
              <a:avLst/>
            </a:prstGeom>
            <a:gradFill rotWithShape="1">
              <a:gsLst>
                <a:gs pos="0">
                  <a:srgbClr val="75CEBE">
                    <a:alpha val="13000"/>
                  </a:srgbClr>
                </a:gs>
                <a:gs pos="100000">
                  <a:srgbClr val="3D73BA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4" name="Rect 0"/>
          <p:cNvSpPr txBox="1">
            <a:spLocks/>
          </p:cNvSpPr>
          <p:nvPr/>
        </p:nvSpPr>
        <p:spPr>
          <a:xfrm>
            <a:off x="276860" y="36087"/>
            <a:ext cx="8381365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500" spc="-20" dirty="0" smtClean="0">
                <a:solidFill>
                  <a:schemeClr val="bg1"/>
                </a:solidFill>
                <a:latin typeface="Candara" panose="020E0502030303020204" pitchFamily="34" charset="0"/>
                <a:ea typeface="Arial" charset="0"/>
              </a:rPr>
              <a:t>Nuclear Lattice Effective Field Theory</a:t>
            </a:r>
            <a:endParaRPr lang="ko-KR" altLang="en-US" sz="2500" spc="-20" dirty="0">
              <a:solidFill>
                <a:schemeClr val="bg1"/>
              </a:solidFill>
              <a:latin typeface="Candara" panose="020E0502030303020204" pitchFamily="34" charset="0"/>
              <a:ea typeface="Arial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1" y="783056"/>
            <a:ext cx="6569134" cy="4195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1719" y="5661783"/>
            <a:ext cx="48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Recently published an article in </a:t>
            </a:r>
            <a:r>
              <a:rPr lang="en-US" dirty="0"/>
              <a:t>Nature </a:t>
            </a:r>
            <a:r>
              <a:rPr lang="en-US" dirty="0" smtClean="0"/>
              <a:t> (2024)</a:t>
            </a:r>
          </a:p>
          <a:p>
            <a:r>
              <a:rPr lang="en-US" dirty="0" smtClean="0"/>
              <a:t>: 3 Korean researchers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2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0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  <a:p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390" y="5794267"/>
            <a:ext cx="2605812" cy="60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62" y="5975697"/>
            <a:ext cx="4824536" cy="53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0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1052736"/>
            <a:ext cx="678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Theory and Experiments can be compared with </a:t>
            </a:r>
            <a:r>
              <a:rPr lang="en-US" altLang="ko-KR" dirty="0" smtClean="0">
                <a:solidFill>
                  <a:srgbClr val="FF0000"/>
                </a:solidFill>
              </a:rPr>
              <a:t>Cross Section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79" y="1398729"/>
            <a:ext cx="4057284" cy="22229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1808" y="3717032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(Number of particles detected in solid angle/sec)</a:t>
            </a:r>
          </a:p>
          <a:p>
            <a:r>
              <a:rPr lang="en-US" altLang="ko-KR" dirty="0" smtClean="0"/>
              <a:t>= (Number of incident particles/sec)*(effective area)/(incident area)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</a:t>
            </a:r>
            <a:r>
              <a:rPr lang="en-US" altLang="ko-KR" dirty="0" smtClean="0"/>
              <a:t>particles/sec)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*</a:t>
            </a:r>
            <a:r>
              <a:rPr lang="en-US" altLang="ko-KR" dirty="0" smtClean="0">
                <a:solidFill>
                  <a:srgbClr val="FF0000"/>
                </a:solidFill>
              </a:rPr>
              <a:t>(effective area per target)</a:t>
            </a:r>
            <a:r>
              <a:rPr lang="en-US" altLang="ko-KR" dirty="0" smtClean="0"/>
              <a:t>*(number of target particle in area)/(</a:t>
            </a:r>
            <a:r>
              <a:rPr lang="en-US" altLang="ko-KR" dirty="0"/>
              <a:t>incident area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= </a:t>
            </a:r>
            <a:r>
              <a:rPr lang="en-US" altLang="ko-KR" dirty="0"/>
              <a:t>(Number of incident particles/sec)</a:t>
            </a:r>
          </a:p>
          <a:p>
            <a:r>
              <a:rPr lang="en-US" altLang="ko-KR" dirty="0"/>
              <a:t>    *</a:t>
            </a:r>
            <a:r>
              <a:rPr lang="en-US" altLang="ko-KR" dirty="0">
                <a:solidFill>
                  <a:srgbClr val="FF0000"/>
                </a:solidFill>
              </a:rPr>
              <a:t>(effective area per target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*(target particle number density)*(target thickness)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496656" y="5616822"/>
            <a:ext cx="769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(Cross section) </a:t>
            </a:r>
            <a:r>
              <a:rPr lang="en-US" altLang="ko-KR" dirty="0" smtClean="0"/>
              <a:t>= </a:t>
            </a:r>
            <a:r>
              <a:rPr lang="en-US" altLang="ko-KR" dirty="0">
                <a:solidFill>
                  <a:srgbClr val="FF0000"/>
                </a:solidFill>
              </a:rPr>
              <a:t>(effective area per </a:t>
            </a:r>
            <a:r>
              <a:rPr lang="en-US" altLang="ko-KR" dirty="0" smtClean="0">
                <a:solidFill>
                  <a:srgbClr val="FF0000"/>
                </a:solidFill>
              </a:rPr>
              <a:t>reaction) </a:t>
            </a:r>
          </a:p>
          <a:p>
            <a:r>
              <a:rPr lang="en-US" altLang="ko-KR" dirty="0" smtClean="0"/>
              <a:t>does </a:t>
            </a:r>
            <a:r>
              <a:rPr lang="en-US" altLang="ko-KR" dirty="0"/>
              <a:t>not depends on the experimental </a:t>
            </a:r>
            <a:r>
              <a:rPr lang="en-US" altLang="ko-KR" dirty="0" smtClean="0"/>
              <a:t>condition ( target thickness, beam size…)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3564" y="1662379"/>
            <a:ext cx="216024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Measurement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5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Cross Section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91" y="4329270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798" y="2592871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8146" y="878191"/>
            <a:ext cx="3624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theory</a:t>
            </a:r>
            <a:r>
              <a:rPr lang="en-US" dirty="0" smtClean="0"/>
              <a:t>, cross section can be obtained from the asymptotic wave function(scattering amplitude)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211" y="1963839"/>
            <a:ext cx="2142158" cy="50366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62" y="759655"/>
            <a:ext cx="4057284" cy="2222956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453" y="3387189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1511" y="3356016"/>
            <a:ext cx="2476954" cy="789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2362" y="5492622"/>
            <a:ext cx="4057284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 smtClean="0"/>
              <a:t>what is the interaction (Hamiltonian)</a:t>
            </a:r>
          </a:p>
          <a:p>
            <a:pPr marL="342900" indent="-342900">
              <a:buAutoNum type="arabicParenBoth"/>
            </a:pPr>
            <a:r>
              <a:rPr lang="en-US" dirty="0" smtClean="0"/>
              <a:t>How to get the wave function   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4742441" y="5643172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54688" y="5618012"/>
            <a:ext cx="232819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Reaction model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1560" y="1073918"/>
            <a:ext cx="216024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</a:t>
            </a:r>
            <a:r>
              <a:rPr lang="en-US" altLang="ko-KR" dirty="0" smtClean="0"/>
              <a:t>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23" y="5020154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93623" y="45899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61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54" y="345901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378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absorption/transmission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3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3448531" cy="3991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7984" y="1124744"/>
            <a:ext cx="4464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there is no other channels,</a:t>
            </a:r>
          </a:p>
          <a:p>
            <a:r>
              <a:rPr lang="en-US" dirty="0" smtClean="0"/>
              <a:t>Flux will be conserved and </a:t>
            </a:r>
          </a:p>
          <a:p>
            <a:r>
              <a:rPr lang="en-US" dirty="0" smtClean="0"/>
              <a:t>S will be unitary , |S|=1.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Define phase shift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Phase shift is real number.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If there is other channels,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flux can be lost, |S|&lt; 1.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phase shift can be complex number.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one consider other channels, </a:t>
            </a:r>
          </a:p>
          <a:p>
            <a:r>
              <a:rPr lang="en-US" dirty="0"/>
              <a:t> </a:t>
            </a:r>
            <a:r>
              <a:rPr lang="en-US" dirty="0" smtClean="0"/>
              <a:t>    S becomes a matrix, S(a</a:t>
            </a:r>
            <a:r>
              <a:rPr lang="en-US" dirty="0" smtClean="0">
                <a:sym typeface="Wingdings" panose="05000000000000000000" pitchFamily="2" charset="2"/>
              </a:rPr>
              <a:t> b)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</a:rPr>
              <a:t>phase shift, S-matrix, T-matrix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54" y="4293096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702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27869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3812847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(total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= (</a:t>
            </a:r>
            <a:r>
              <a:rPr lang="en-US" altLang="ko-KR" dirty="0">
                <a:solidFill>
                  <a:srgbClr val="FF0000"/>
                </a:solidFill>
              </a:rPr>
              <a:t>elastic cross section</a:t>
            </a:r>
            <a:r>
              <a:rPr lang="en-US" altLang="ko-KR" dirty="0" smtClean="0">
                <a:solidFill>
                  <a:srgbClr val="FF0000"/>
                </a:solidFill>
              </a:rPr>
              <a:t>) + (</a:t>
            </a:r>
            <a:r>
              <a:rPr lang="en-US" altLang="ko-KR" dirty="0">
                <a:solidFill>
                  <a:srgbClr val="FF0000"/>
                </a:solidFill>
              </a:rPr>
              <a:t>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(absorption )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64813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62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4FBF3-8E99-DC5B-FDA7-AE0CA83D272A}"/>
              </a:ext>
            </a:extLst>
          </p:cNvPr>
          <p:cNvGrpSpPr/>
          <p:nvPr/>
        </p:nvGrpSpPr>
        <p:grpSpPr>
          <a:xfrm>
            <a:off x="1" y="-89901"/>
            <a:ext cx="9144000" cy="757357"/>
            <a:chOff x="1" y="-10388"/>
            <a:chExt cx="9144000" cy="75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120ACE-AF52-3F99-77B5-D971D7845AAA}"/>
                </a:ext>
              </a:extLst>
            </p:cNvPr>
            <p:cNvSpPr/>
            <p:nvPr/>
          </p:nvSpPr>
          <p:spPr>
            <a:xfrm>
              <a:off x="1" y="-10388"/>
              <a:ext cx="9144000" cy="74696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2346796-6488-D301-4D05-AA32FB5D4820}"/>
                </a:ext>
              </a:extLst>
            </p:cNvPr>
            <p:cNvSpPr/>
            <p:nvPr/>
          </p:nvSpPr>
          <p:spPr>
            <a:xfrm>
              <a:off x="1" y="0"/>
              <a:ext cx="9144000" cy="746969"/>
            </a:xfrm>
            <a:prstGeom prst="rect">
              <a:avLst/>
            </a:prstGeom>
            <a:gradFill rotWithShape="1">
              <a:gsLst>
                <a:gs pos="0">
                  <a:srgbClr val="75CEBE">
                    <a:alpha val="13000"/>
                  </a:srgbClr>
                </a:gs>
                <a:gs pos="100000">
                  <a:srgbClr val="3D73BA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4" name="Rect 0"/>
          <p:cNvSpPr txBox="1">
            <a:spLocks/>
          </p:cNvSpPr>
          <p:nvPr/>
        </p:nvSpPr>
        <p:spPr>
          <a:xfrm>
            <a:off x="276860" y="36087"/>
            <a:ext cx="8381365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500" spc="-20" dirty="0" smtClean="0">
                <a:solidFill>
                  <a:schemeClr val="bg1"/>
                </a:solidFill>
                <a:latin typeface="Candara" panose="020E0502030303020204" pitchFamily="34" charset="0"/>
                <a:ea typeface="Arial" charset="0"/>
              </a:rPr>
              <a:t>Nuclear Lattice Effective Field Theory</a:t>
            </a:r>
            <a:endParaRPr lang="ko-KR" altLang="en-US" sz="2500" spc="-20" dirty="0">
              <a:solidFill>
                <a:schemeClr val="bg1"/>
              </a:solidFill>
              <a:latin typeface="Candara" panose="020E0502030303020204" pitchFamily="34" charset="0"/>
              <a:ea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0219" y="899853"/>
            <a:ext cx="7878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Quantum many-body problem is </a:t>
            </a:r>
            <a:r>
              <a:rPr lang="en-US" dirty="0" smtClean="0">
                <a:solidFill>
                  <a:srgbClr val="FF0000"/>
                </a:solidFill>
              </a:rPr>
              <a:t>extremely difficult</a:t>
            </a:r>
            <a:r>
              <a:rPr lang="en-US" dirty="0" smtClean="0"/>
              <a:t> to solve</a:t>
            </a:r>
          </a:p>
          <a:p>
            <a:r>
              <a:rPr lang="en-US" dirty="0" smtClean="0"/>
              <a:t>(Especially for heavy system.) </a:t>
            </a:r>
          </a:p>
          <a:p>
            <a:endParaRPr lang="en-US" dirty="0"/>
          </a:p>
          <a:p>
            <a:r>
              <a:rPr lang="en-US" dirty="0" smtClean="0"/>
              <a:t>There are many different approaches.</a:t>
            </a:r>
          </a:p>
          <a:p>
            <a:r>
              <a:rPr lang="en-US" dirty="0" smtClean="0"/>
              <a:t>One of them is the </a:t>
            </a:r>
            <a:r>
              <a:rPr lang="en-US" dirty="0" smtClean="0">
                <a:solidFill>
                  <a:srgbClr val="0000FF"/>
                </a:solidFill>
              </a:rPr>
              <a:t>nuclear lattice effective field theory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65" y="3548929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1" y="2994087"/>
            <a:ext cx="4165831" cy="55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89955" y="3728346"/>
            <a:ext cx="4076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Basically Computes </a:t>
            </a:r>
          </a:p>
          <a:p>
            <a:r>
              <a:rPr lang="en-US" dirty="0" smtClean="0"/>
              <a:t>Quantum many-body wave functions</a:t>
            </a:r>
          </a:p>
          <a:p>
            <a:r>
              <a:rPr lang="en-US" dirty="0" smtClean="0"/>
              <a:t>On the lattice</a:t>
            </a:r>
          </a:p>
          <a:p>
            <a:r>
              <a:rPr lang="en-US" dirty="0" smtClean="0"/>
              <a:t>From nucleon-nucleon interactions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Need super computers.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4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3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86168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196752"/>
            <a:ext cx="7466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scattering are usually described in </a:t>
            </a:r>
            <a:r>
              <a:rPr lang="en-US" altLang="ko-KR" dirty="0" smtClean="0">
                <a:solidFill>
                  <a:srgbClr val="FF0000"/>
                </a:solidFill>
              </a:rPr>
              <a:t>optical model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No internal structure of nuclei </a:t>
            </a:r>
            <a:r>
              <a:rPr lang="en-US" altLang="ko-KR" dirty="0" smtClean="0">
                <a:sym typeface="Wingdings" panose="05000000000000000000" pitchFamily="2" charset="2"/>
              </a:rPr>
              <a:t> point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Complex optical potential  implicitly include structure of nuclei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Only elastic channels are explicit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In some case, one can study the structure of nuclei with elastic scattering</a:t>
            </a:r>
          </a:p>
          <a:p>
            <a:r>
              <a:rPr lang="en-US" altLang="ko-KR" dirty="0" smtClean="0"/>
              <a:t>With additional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Include additional channel effects on elastic scattering coupled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A model of internal structure of nuclei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Example: Elastic scattering of Halo nuclei ( CDCC calculation)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4357847"/>
            <a:ext cx="2716305" cy="21779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977" y="4581128"/>
            <a:ext cx="1695738" cy="12983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48" y="4597431"/>
            <a:ext cx="2448148" cy="53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6220" y="6021288"/>
            <a:ext cx="247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A. Moro’s lecture)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646" y="1253023"/>
            <a:ext cx="3696216" cy="2305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5036486" y="4054053"/>
            <a:ext cx="3438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interaction </a:t>
            </a:r>
          </a:p>
          <a:p>
            <a:r>
              <a:rPr lang="en-US" altLang="ko-KR" dirty="0" smtClean="0"/>
              <a:t>~  strong, attractive, short ranged.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Coulomb barrier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3861048"/>
            <a:ext cx="3779148" cy="27049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002714"/>
            <a:ext cx="3453212" cy="2555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7864" y="3140968"/>
            <a:ext cx="123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Fresnel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5950" y="3110097"/>
            <a:ext cx="157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Fraunh”offer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2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Coulomb barrier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30532"/>
            <a:ext cx="5040560" cy="3506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837" y="4609642"/>
            <a:ext cx="3426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Rough Estimation Coulomb Barrier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90" y="5151608"/>
            <a:ext cx="7488832" cy="11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</a:t>
            </a:r>
            <a:r>
              <a:rPr lang="en-US" altLang="ko-KR" dirty="0" smtClean="0">
                <a:solidFill>
                  <a:srgbClr val="FF0000"/>
                </a:solidFill>
              </a:rPr>
              <a:t>ratio to Rutherford </a:t>
            </a:r>
            <a:r>
              <a:rPr lang="en-US" altLang="ko-KR" dirty="0" smtClean="0"/>
              <a:t>cross section</a:t>
            </a:r>
          </a:p>
        </p:txBody>
      </p:sp>
    </p:spTree>
    <p:extLst>
      <p:ext uri="{BB962C8B-B14F-4D97-AF65-F5344CB8AC3E}">
        <p14:creationId xmlns:p14="http://schemas.microsoft.com/office/powerpoint/2010/main" val="2716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815160"/>
            <a:ext cx="4822528" cy="32843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630" y="959411"/>
            <a:ext cx="3174343" cy="4614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194" y="4509120"/>
            <a:ext cx="4620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can find (interaction) radius of nuclei</a:t>
            </a:r>
          </a:p>
          <a:p>
            <a:r>
              <a:rPr lang="en-US" dirty="0" smtClean="0"/>
              <a:t>From elastic scattering.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75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Semi-classical interpretation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13" y="980728"/>
            <a:ext cx="8519666" cy="522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Model space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6193" y="905274"/>
            <a:ext cx="812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But, </a:t>
            </a:r>
            <a:r>
              <a:rPr lang="en-US" altLang="ko-KR" dirty="0" smtClean="0">
                <a:solidFill>
                  <a:srgbClr val="FF0000"/>
                </a:solidFill>
              </a:rPr>
              <a:t>nuclei is not point particle</a:t>
            </a:r>
            <a:r>
              <a:rPr lang="en-US" altLang="ko-KR" dirty="0" smtClean="0"/>
              <a:t>!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Choice of </a:t>
            </a:r>
            <a:r>
              <a:rPr lang="en-US" altLang="ko-KR" dirty="0" smtClean="0">
                <a:solidFill>
                  <a:srgbClr val="FF0000"/>
                </a:solidFill>
              </a:rPr>
              <a:t>model space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different reaction model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237402"/>
            <a:ext cx="6984776" cy="52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7241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03065"/>
            <a:ext cx="39147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6" y="2060848"/>
            <a:ext cx="49339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34519"/>
            <a:ext cx="4838700" cy="1190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3568" y="306896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Feshbach</a:t>
            </a:r>
            <a:r>
              <a:rPr lang="en-US" altLang="ko-KR" dirty="0" smtClean="0"/>
              <a:t> </a:t>
            </a:r>
            <a:r>
              <a:rPr lang="en-US" altLang="ko-KR" dirty="0" smtClean="0"/>
              <a:t>Effective Hamiltonian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11168" y="3068960"/>
            <a:ext cx="3309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Acts only on P(model space)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Complex 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Negative imaginary potential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</a:t>
            </a:r>
            <a:r>
              <a:rPr lang="en-US" altLang="ko-KR" dirty="0" smtClean="0"/>
              <a:t> loss of a probability flux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from model space</a:t>
            </a:r>
          </a:p>
          <a:p>
            <a:r>
              <a:rPr lang="en-US" altLang="ko-KR" dirty="0" smtClean="0"/>
              <a:t>4. non-local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560" y="4870901"/>
            <a:ext cx="5446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Theoretically we may compute effective Hamiltonian. </a:t>
            </a:r>
          </a:p>
          <a:p>
            <a:r>
              <a:rPr lang="en-US" altLang="ko-KR" dirty="0" smtClean="0"/>
              <a:t>In practice, effective potential are fitted to experiments. 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5579948"/>
            <a:ext cx="824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Optical potential in elastic channel simulates the neglected model space contributions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773" y="899044"/>
            <a:ext cx="2791215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96052"/>
            <a:ext cx="4176464" cy="10370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885340"/>
            <a:ext cx="3886742" cy="1000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888" y="3573016"/>
            <a:ext cx="864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Ignore internal structure of target and projectile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Usually Optical potential are fitted to reproduce elastic scattering experiments.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Only inputs are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mass/spin of projectile/target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Projectile </a:t>
            </a:r>
            <a:r>
              <a:rPr lang="en-US" sz="2400" dirty="0"/>
              <a:t>Energy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Optical potential </a:t>
            </a:r>
            <a:endParaRPr lang="en-US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735806"/>
            <a:ext cx="3686095" cy="26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4FBF3-8E99-DC5B-FDA7-AE0CA83D272A}"/>
              </a:ext>
            </a:extLst>
          </p:cNvPr>
          <p:cNvGrpSpPr/>
          <p:nvPr/>
        </p:nvGrpSpPr>
        <p:grpSpPr>
          <a:xfrm>
            <a:off x="1" y="-89901"/>
            <a:ext cx="9144000" cy="757357"/>
            <a:chOff x="1" y="-10388"/>
            <a:chExt cx="9144000" cy="75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120ACE-AF52-3F99-77B5-D971D7845AAA}"/>
                </a:ext>
              </a:extLst>
            </p:cNvPr>
            <p:cNvSpPr/>
            <p:nvPr/>
          </p:nvSpPr>
          <p:spPr>
            <a:xfrm>
              <a:off x="1" y="-10388"/>
              <a:ext cx="9144000" cy="74696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2346796-6488-D301-4D05-AA32FB5D4820}"/>
                </a:ext>
              </a:extLst>
            </p:cNvPr>
            <p:cNvSpPr/>
            <p:nvPr/>
          </p:nvSpPr>
          <p:spPr>
            <a:xfrm>
              <a:off x="1" y="0"/>
              <a:ext cx="9144000" cy="746969"/>
            </a:xfrm>
            <a:prstGeom prst="rect">
              <a:avLst/>
            </a:prstGeom>
            <a:gradFill rotWithShape="1">
              <a:gsLst>
                <a:gs pos="0">
                  <a:srgbClr val="75CEBE">
                    <a:alpha val="13000"/>
                  </a:srgbClr>
                </a:gs>
                <a:gs pos="100000">
                  <a:srgbClr val="3D73BA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4" name="Rect 0"/>
          <p:cNvSpPr txBox="1">
            <a:spLocks/>
          </p:cNvSpPr>
          <p:nvPr/>
        </p:nvSpPr>
        <p:spPr>
          <a:xfrm>
            <a:off x="276860" y="36087"/>
            <a:ext cx="8381365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latinLnBrk="0"/>
            <a:r>
              <a:rPr lang="en-US" altLang="ko-KR" sz="2500" spc="-20" dirty="0">
                <a:solidFill>
                  <a:schemeClr val="bg1"/>
                </a:solidFill>
                <a:latin typeface="Candara" panose="020E0502030303020204" pitchFamily="34" charset="0"/>
                <a:ea typeface="Arial" charset="0"/>
              </a:rPr>
              <a:t>Chiral Effective Field Theory</a:t>
            </a:r>
          </a:p>
        </p:txBody>
      </p:sp>
      <p:pic>
        <p:nvPicPr>
          <p:cNvPr id="21506" name="Picture 2" descr="www.frontiersin.o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64" y="783056"/>
            <a:ext cx="7538317" cy="43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3578" y="5440219"/>
            <a:ext cx="800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카이랄</a:t>
            </a:r>
            <a:r>
              <a:rPr lang="ko-KR" altLang="en-US" dirty="0" smtClean="0"/>
              <a:t> 유효 이론 </a:t>
            </a:r>
            <a:r>
              <a:rPr lang="en-US" altLang="ko-KR" dirty="0" smtClean="0"/>
              <a:t>: QCD 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유효이론</a:t>
            </a:r>
            <a:r>
              <a:rPr lang="en-US" altLang="ko-KR" dirty="0" smtClean="0"/>
              <a:t>. Model independent.</a:t>
            </a:r>
          </a:p>
          <a:p>
            <a:r>
              <a:rPr lang="en-US" altLang="ko-KR" dirty="0" smtClean="0"/>
              <a:t>                                   Explains why 2-body force is the most important.   </a:t>
            </a:r>
          </a:p>
          <a:p>
            <a:r>
              <a:rPr lang="en-US" altLang="ko-KR" dirty="0" smtClean="0"/>
              <a:t>                                   3-body </a:t>
            </a:r>
            <a:r>
              <a:rPr lang="en-US" altLang="ko-KR" dirty="0"/>
              <a:t>force is naturally introduced.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181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124744"/>
            <a:ext cx="8065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Optical potential is </a:t>
            </a:r>
            <a:r>
              <a:rPr lang="en-US" altLang="ko-KR" dirty="0" smtClean="0">
                <a:solidFill>
                  <a:srgbClr val="FF0000"/>
                </a:solidFill>
              </a:rPr>
              <a:t>complex</a:t>
            </a:r>
            <a:r>
              <a:rPr lang="en-US" altLang="ko-KR" dirty="0" smtClean="0"/>
              <a:t> in general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Disappearance of flux from the elastic channel</a:t>
            </a:r>
            <a:endParaRPr lang="en-US" altLang="ko-KR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611560" y="1988840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Negative imaginary potential implies reduction in flux in elastic channel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Absorption cross section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6" y="2963826"/>
            <a:ext cx="5443047" cy="6643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4434" y="3717032"/>
            <a:ext cx="80024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(total cross section) = (elastic cross section) + (reaction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from elastic channel</a:t>
            </a:r>
          </a:p>
          <a:p>
            <a:r>
              <a:rPr lang="en-US" altLang="ko-KR" dirty="0"/>
              <a:t>                                     ~ (absorption )</a:t>
            </a:r>
          </a:p>
          <a:p>
            <a:endParaRPr lang="en-US" altLang="ko-KR" dirty="0"/>
          </a:p>
          <a:p>
            <a:r>
              <a:rPr lang="en-US" altLang="ko-KR" dirty="0" smtClean="0"/>
              <a:t>In coupled reaction calculation, </a:t>
            </a:r>
            <a:endParaRPr lang="en-US" altLang="ko-KR" dirty="0"/>
          </a:p>
          <a:p>
            <a:r>
              <a:rPr lang="en-US" altLang="ko-KR" dirty="0"/>
              <a:t>(reaction cross section)  = (sum of included reaction cross section) </a:t>
            </a:r>
          </a:p>
          <a:p>
            <a:r>
              <a:rPr lang="en-US" altLang="ko-KR" dirty="0"/>
              <a:t>                                            +(absorption from all other reactions/absorption/fusion)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43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271" y="2001614"/>
            <a:ext cx="693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</a:t>
            </a:r>
            <a:r>
              <a:rPr lang="en-US" altLang="ko-KR" dirty="0">
                <a:sym typeface="Wingdings" panose="05000000000000000000" pitchFamily="2" charset="2"/>
              </a:rPr>
              <a:t>, Woods-Saxon </a:t>
            </a:r>
            <a:r>
              <a:rPr lang="en-US" altLang="ko-KR" dirty="0" smtClean="0">
                <a:sym typeface="Wingdings" panose="05000000000000000000" pitchFamily="2" charset="2"/>
              </a:rPr>
              <a:t>form  : Depth, (reduced) Radius, diffuseness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Central = Volume  + Surface (derivative)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Spin-orbit interaction : projectile spin, orbital angular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(spin-spin),(tensor) interactions are not considered in most case.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93" y="3429000"/>
            <a:ext cx="5132772" cy="1291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57" y="4720922"/>
            <a:ext cx="8497486" cy="1486107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651568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" y="2362589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1329" y="5013176"/>
            <a:ext cx="748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Be careful for the definition of parameters in literature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Reduced radius : for light projectile, </a:t>
            </a:r>
            <a:r>
              <a:rPr lang="en-US" altLang="ko-KR" dirty="0" err="1" smtClean="0"/>
              <a:t>A_p</a:t>
            </a:r>
            <a:r>
              <a:rPr lang="en-US" altLang="ko-KR" dirty="0" smtClean="0"/>
              <a:t>=0 are used.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Spin orbit strength definition can vary.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574971"/>
            <a:ext cx="6935168" cy="12384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9" y="878005"/>
            <a:ext cx="7961057" cy="13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7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1052736"/>
            <a:ext cx="725647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Typical values :  V~ 40-50 MeV, </a:t>
            </a:r>
            <a:r>
              <a:rPr lang="en-US" altLang="ko-KR" dirty="0"/>
              <a:t>W</a:t>
            </a:r>
            <a:r>
              <a:rPr lang="en-US" altLang="ko-KR" dirty="0" smtClean="0"/>
              <a:t>~ 10-20 MeV, </a:t>
            </a:r>
            <a:r>
              <a:rPr lang="en-US" altLang="ko-KR" dirty="0" err="1" smtClean="0"/>
              <a:t>Vso</a:t>
            </a:r>
            <a:r>
              <a:rPr lang="en-US" altLang="ko-KR" dirty="0" smtClean="0"/>
              <a:t>~ 5-8 MeV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r ~ 1.2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, a~ 0.6 </a:t>
            </a:r>
            <a:r>
              <a:rPr lang="en-US" altLang="ko-KR" dirty="0" err="1" smtClean="0"/>
              <a:t>fm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Parameters depends on projectile, target and energy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Sometimes global optical potential available 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Global Optical Potentials: RIPL-3  </a:t>
            </a:r>
            <a:r>
              <a:rPr lang="en-US" altLang="ko-KR" dirty="0">
                <a:hlinkClick r:id="rId3"/>
              </a:rPr>
              <a:t>https://www-nds.iaea.org/RIPL-3/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Phenomenological optical potential model allows to estimate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the reaction cross section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folding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nuclear density + effective NN interaction(M3Y , JLM etc.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single folding or double folding                                 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22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30345"/>
            <a:ext cx="2491700" cy="79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239" y="1139189"/>
            <a:ext cx="1740793" cy="52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49" y="1123916"/>
            <a:ext cx="2940751" cy="79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81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</a:p>
          <a:p>
            <a:endParaRPr lang="en-US" altLang="ko-KR" dirty="0"/>
          </a:p>
          <a:p>
            <a:r>
              <a:rPr lang="en-US" altLang="ko-KR" dirty="0" smtClean="0"/>
              <a:t>For example:</a:t>
            </a:r>
          </a:p>
          <a:p>
            <a:r>
              <a:rPr lang="en-US" altLang="ko-KR" dirty="0" smtClean="0"/>
              <a:t>P+112Cd at 20.4 MeV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36780"/>
            <a:ext cx="5120970" cy="48368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0112" y="1124744"/>
            <a:ext cx="3384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r>
              <a:rPr lang="en-US" dirty="0" smtClean="0"/>
              <a:t>P+112Cd at 20.4 MeV </a:t>
            </a:r>
          </a:p>
          <a:p>
            <a:pPr marL="342900" indent="-342900">
              <a:buAutoNum type="arabicParenBoth"/>
            </a:pPr>
            <a:r>
              <a:rPr lang="en-US" dirty="0" smtClean="0"/>
              <a:t>Double Folding M3Y with </a:t>
            </a:r>
          </a:p>
          <a:p>
            <a:r>
              <a:rPr lang="en-US" dirty="0"/>
              <a:t> </a:t>
            </a:r>
            <a:r>
              <a:rPr lang="en-US" dirty="0" smtClean="0"/>
              <a:t>     HFB-14 density of 112Cd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>
                <a:sym typeface="Wingdings" panose="05000000000000000000" pitchFamily="2" charset="2"/>
              </a:rPr>
              <a:t> only real part of V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(2) + surface imaginary potential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4FBF3-8E99-DC5B-FDA7-AE0CA83D272A}"/>
              </a:ext>
            </a:extLst>
          </p:cNvPr>
          <p:cNvGrpSpPr/>
          <p:nvPr/>
        </p:nvGrpSpPr>
        <p:grpSpPr>
          <a:xfrm>
            <a:off x="1" y="-89901"/>
            <a:ext cx="9144000" cy="757357"/>
            <a:chOff x="1" y="-10388"/>
            <a:chExt cx="9144000" cy="75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120ACE-AF52-3F99-77B5-D971D7845AAA}"/>
                </a:ext>
              </a:extLst>
            </p:cNvPr>
            <p:cNvSpPr/>
            <p:nvPr/>
          </p:nvSpPr>
          <p:spPr>
            <a:xfrm>
              <a:off x="1" y="-10388"/>
              <a:ext cx="9144000" cy="74696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2346796-6488-D301-4D05-AA32FB5D4820}"/>
                </a:ext>
              </a:extLst>
            </p:cNvPr>
            <p:cNvSpPr/>
            <p:nvPr/>
          </p:nvSpPr>
          <p:spPr>
            <a:xfrm>
              <a:off x="1" y="0"/>
              <a:ext cx="9144000" cy="746969"/>
            </a:xfrm>
            <a:prstGeom prst="rect">
              <a:avLst/>
            </a:prstGeom>
            <a:gradFill rotWithShape="1">
              <a:gsLst>
                <a:gs pos="0">
                  <a:srgbClr val="75CEBE">
                    <a:alpha val="13000"/>
                  </a:srgbClr>
                </a:gs>
                <a:gs pos="100000">
                  <a:srgbClr val="3D73BA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4" name="Rect 0"/>
          <p:cNvSpPr txBox="1">
            <a:spLocks/>
          </p:cNvSpPr>
          <p:nvPr/>
        </p:nvSpPr>
        <p:spPr>
          <a:xfrm>
            <a:off x="276860" y="36087"/>
            <a:ext cx="8381365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latinLnBrk="0"/>
            <a:r>
              <a:rPr lang="en-US" altLang="ko-KR" sz="2500" spc="-20" dirty="0" smtClean="0">
                <a:solidFill>
                  <a:schemeClr val="bg1"/>
                </a:solidFill>
                <a:latin typeface="Candara" panose="020E0502030303020204" pitchFamily="34" charset="0"/>
                <a:ea typeface="Arial" charset="0"/>
              </a:rPr>
              <a:t>Wave Function matching</a:t>
            </a:r>
            <a:endParaRPr lang="en-US" altLang="ko-KR" sz="2500" spc="-20" dirty="0">
              <a:solidFill>
                <a:schemeClr val="bg1"/>
              </a:solidFill>
              <a:latin typeface="Candara" panose="020E0502030303020204" pitchFamily="34" charset="0"/>
              <a:ea typeface="Arial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908720"/>
            <a:ext cx="6565730" cy="449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5089" y="1166012"/>
            <a:ext cx="1918988" cy="89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180"/>
            <a:r>
              <a:rPr lang="en-US" altLang="ko-KR" sz="174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H and H’ are fully equivalent to two-body observables</a:t>
            </a:r>
            <a:endParaRPr lang="ko-KR" altLang="en-US" sz="1740" dirty="0">
              <a:solidFill>
                <a:srgbClr val="292934"/>
              </a:solidFill>
              <a:latin typeface="Arial"/>
              <a:ea typeface="돋움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5089" y="2245800"/>
            <a:ext cx="2028206" cy="196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4180"/>
            <a:r>
              <a:rPr lang="en-US" altLang="ko-KR" sz="174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The</a:t>
            </a:r>
            <a:r>
              <a:rPr lang="en-US" altLang="ko-KR" sz="1740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 goal </a:t>
            </a:r>
            <a:r>
              <a:rPr lang="en-US" altLang="ko-KR" sz="174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is to make the </a:t>
            </a:r>
            <a:r>
              <a:rPr lang="en-US" altLang="ko-KR" sz="1740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perturbation expansion</a:t>
            </a:r>
            <a:r>
              <a:rPr lang="en-US" altLang="ko-KR" sz="1740" dirty="0">
                <a:solidFill>
                  <a:srgbClr val="292934"/>
                </a:solidFill>
                <a:latin typeface="Arial"/>
                <a:ea typeface="돋움" panose="020B0600000101010101" pitchFamily="50" charset="-127"/>
              </a:rPr>
              <a:t> from “simple” wave function gives </a:t>
            </a:r>
            <a:r>
              <a:rPr lang="en-US" altLang="ko-KR" sz="1740" dirty="0">
                <a:solidFill>
                  <a:srgbClr val="FF0000"/>
                </a:solidFill>
                <a:latin typeface="Arial"/>
                <a:ea typeface="돋움" panose="020B0600000101010101" pitchFamily="50" charset="-127"/>
              </a:rPr>
              <a:t>a good convergence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4818870"/>
            <a:ext cx="2297079" cy="117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11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Example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" y="1196752"/>
            <a:ext cx="8336385" cy="35727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1600" y="4941168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Halo nuclei case: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Elastic scattering is affected from break up channels.</a:t>
            </a:r>
          </a:p>
          <a:p>
            <a:r>
              <a:rPr lang="en-US" dirty="0" smtClean="0"/>
              <a:t>(Optical potential from usual nuclei is not appropriate.)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strongly coupled to breakup channels</a:t>
            </a:r>
          </a:p>
          <a:p>
            <a:r>
              <a:rPr lang="en-US" dirty="0" smtClean="0"/>
              <a:t>(Usual optical potential+ coupling effects from breakup channel.)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12938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Inelastic scattering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3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Nuclei are not point particles : internal structure can change (excited)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</a:t>
            </a:r>
            <a:r>
              <a:rPr lang="en-US" altLang="ko-KR" dirty="0"/>
              <a:t>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From the energy and momentum, angular momentum conservation, </a:t>
            </a:r>
          </a:p>
          <a:p>
            <a:r>
              <a:rPr lang="en-US" altLang="ko-KR" dirty="0" smtClean="0"/>
              <a:t>      If one measure the energy and angle distribution of projectile,</a:t>
            </a:r>
          </a:p>
          <a:p>
            <a:r>
              <a:rPr lang="en-US" altLang="ko-KR" dirty="0" smtClean="0"/>
              <a:t>      One can get </a:t>
            </a:r>
            <a:r>
              <a:rPr lang="en-US" altLang="ko-KR" dirty="0" smtClean="0">
                <a:solidFill>
                  <a:srgbClr val="FF0000"/>
                </a:solidFill>
              </a:rPr>
              <a:t>energy and angular momentum of excited states.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energy</a:t>
            </a:r>
            <a:r>
              <a:rPr lang="en-US" altLang="ko-KR" dirty="0" smtClean="0">
                <a:sym typeface="Wingdings" panose="05000000000000000000" pitchFamily="2" charset="2"/>
              </a:rPr>
              <a:t> Q-value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transferred orbital angular momentum 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650688"/>
            <a:ext cx="2448272" cy="17821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149850"/>
            <a:ext cx="2592288" cy="33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8606"/>
            <a:ext cx="2448272" cy="17821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2952057"/>
            <a:ext cx="3841679" cy="953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11331" y="908606"/>
            <a:ext cx="36735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Necessary information/inputs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Projectile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Target Nuclei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Excitation energy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transferred angular momentum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Coupling potential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describes how the internal structure can change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Structure Information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Reaction Model</a:t>
            </a:r>
            <a:endParaRPr lang="en-US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67" y="4167237"/>
            <a:ext cx="4273727" cy="11033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75" y="5343517"/>
            <a:ext cx="4104456" cy="7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0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70080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96796"/>
            <a:ext cx="5095619" cy="6354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9552" y="980728"/>
            <a:ext cx="423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weak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DWBA approximation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246" y="3285773"/>
            <a:ext cx="8070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coupling between different channels are weak, </a:t>
            </a:r>
          </a:p>
          <a:p>
            <a:r>
              <a:rPr lang="en-US" altLang="ko-KR" dirty="0" smtClean="0"/>
              <a:t>We may ignore them or treat as a perturbation.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To get transition from 0</a:t>
            </a:r>
            <a:r>
              <a:rPr lang="en-US" altLang="ko-KR" dirty="0" smtClean="0">
                <a:sym typeface="Wingdings" panose="05000000000000000000" pitchFamily="2" charset="2"/>
              </a:rPr>
              <a:t> 1 channel,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We may i</a:t>
            </a:r>
            <a:r>
              <a:rPr lang="en-US" altLang="ko-KR" dirty="0"/>
              <a:t>gnore V_{01} and treat V_{10} as a perturbation for the other channel.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(1) First solve elastic channel with distorting potential V_{00}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(2) Solve transition w</a:t>
            </a:r>
            <a:r>
              <a:rPr lang="en-US" altLang="ko-KR" dirty="0" smtClean="0"/>
              <a:t>ith distorting potential V_{11} and transition coupling V_{10}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60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1" y="4221088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8396" y="2769754"/>
            <a:ext cx="357373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Distorted Wave Born Approximation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88" y="3271721"/>
            <a:ext cx="6653477" cy="7546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6371" y="796053"/>
            <a:ext cx="207550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 smtClean="0"/>
              <a:t>Born Approximation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88" y="1308720"/>
            <a:ext cx="3954610" cy="573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388" y="1930158"/>
            <a:ext cx="3010855" cy="5582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31052" y="4311380"/>
            <a:ext cx="115212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Distorted waves</a:t>
            </a:r>
            <a:endParaRPr 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5724128" y="3941569"/>
            <a:ext cx="72008" cy="227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아래쪽 화살표 13"/>
          <p:cNvSpPr/>
          <p:nvPr/>
        </p:nvSpPr>
        <p:spPr>
          <a:xfrm>
            <a:off x="6494017" y="3912715"/>
            <a:ext cx="72008" cy="2273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99388" y="5242723"/>
            <a:ext cx="5363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</a:t>
            </a:r>
            <a:r>
              <a:rPr lang="en-US" altLang="ko-KR" dirty="0" smtClean="0">
                <a:solidFill>
                  <a:srgbClr val="FF0000"/>
                </a:solidFill>
              </a:rPr>
              <a:t>the optical potential(entrance , exit)</a:t>
            </a:r>
            <a:r>
              <a:rPr lang="en-US" altLang="ko-KR" dirty="0" smtClean="0"/>
              <a:t>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coupling potential </a:t>
            </a:r>
            <a:r>
              <a:rPr lang="en-US" altLang="ko-KR" dirty="0" smtClean="0"/>
              <a:t>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</a:t>
            </a:r>
            <a:r>
              <a:rPr lang="en-US" altLang="ko-KR" dirty="0" smtClean="0">
                <a:solidFill>
                  <a:srgbClr val="FF0000"/>
                </a:solidFill>
              </a:rPr>
              <a:t>the bound state wave function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83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Basic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 calculation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6016" y="103810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the coupling between channels is weak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DWBA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If several channels are strongly coupled 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Coupled channel</a:t>
            </a:r>
            <a:r>
              <a:rPr lang="en-US" altLang="ko-KR" dirty="0" smtClean="0"/>
              <a:t> calculation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07" y="1052736"/>
            <a:ext cx="3960440" cy="523800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65" y="2564904"/>
            <a:ext cx="162900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052736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common </a:t>
            </a:r>
            <a:r>
              <a:rPr lang="en-US" dirty="0" smtClean="0">
                <a:solidFill>
                  <a:srgbClr val="FF0000"/>
                </a:solidFill>
              </a:rPr>
              <a:t>simple reaction model for inelastic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Collective Model : Excitation interpreted macroscopically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Rotations or surface vibrations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Cluster Model : Excitation interpreted as change of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a nucleon or cluster wave function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959721"/>
            <a:ext cx="3639058" cy="18957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1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6822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corresponds to changes of  collective </a:t>
            </a:r>
            <a:r>
              <a:rPr lang="en-US" altLang="ko-KR" dirty="0" err="1" smtClean="0"/>
              <a:t>states|IM</a:t>
            </a:r>
            <a:r>
              <a:rPr lang="en-US" altLang="ko-KR" dirty="0" smtClean="0"/>
              <a:t>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What makes the inelastic transition?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Deformation of optical potential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220072" y="2273602"/>
            <a:ext cx="2794753" cy="1296144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69" y="2735913"/>
            <a:ext cx="3161448" cy="13861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53" y="4568944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53" y="5274415"/>
            <a:ext cx="6552728" cy="102837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/>
          <a:srcRect b="59739"/>
          <a:stretch/>
        </p:blipFill>
        <p:spPr>
          <a:xfrm>
            <a:off x="5220072" y="3814440"/>
            <a:ext cx="2905385" cy="13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E4FBF3-8E99-DC5B-FDA7-AE0CA83D272A}"/>
              </a:ext>
            </a:extLst>
          </p:cNvPr>
          <p:cNvGrpSpPr/>
          <p:nvPr/>
        </p:nvGrpSpPr>
        <p:grpSpPr>
          <a:xfrm>
            <a:off x="1" y="-89901"/>
            <a:ext cx="9144000" cy="757357"/>
            <a:chOff x="1" y="-10388"/>
            <a:chExt cx="9144000" cy="7573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120ACE-AF52-3F99-77B5-D971D7845AAA}"/>
                </a:ext>
              </a:extLst>
            </p:cNvPr>
            <p:cNvSpPr/>
            <p:nvPr/>
          </p:nvSpPr>
          <p:spPr>
            <a:xfrm>
              <a:off x="1" y="-10388"/>
              <a:ext cx="9144000" cy="74696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2346796-6488-D301-4D05-AA32FB5D4820}"/>
                </a:ext>
              </a:extLst>
            </p:cNvPr>
            <p:cNvSpPr/>
            <p:nvPr/>
          </p:nvSpPr>
          <p:spPr>
            <a:xfrm>
              <a:off x="1" y="0"/>
              <a:ext cx="9144000" cy="746969"/>
            </a:xfrm>
            <a:prstGeom prst="rect">
              <a:avLst/>
            </a:prstGeom>
            <a:gradFill rotWithShape="1">
              <a:gsLst>
                <a:gs pos="0">
                  <a:srgbClr val="75CEBE">
                    <a:alpha val="13000"/>
                  </a:srgbClr>
                </a:gs>
                <a:gs pos="100000">
                  <a:srgbClr val="3D73BA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endParaRPr lang="ko-KR" altLang="en-US"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4" name="Rect 0"/>
          <p:cNvSpPr txBox="1">
            <a:spLocks/>
          </p:cNvSpPr>
          <p:nvPr/>
        </p:nvSpPr>
        <p:spPr>
          <a:xfrm>
            <a:off x="276860" y="36087"/>
            <a:ext cx="8381365" cy="4783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500" spc="-20" dirty="0" smtClean="0">
                <a:solidFill>
                  <a:schemeClr val="bg1"/>
                </a:solidFill>
                <a:latin typeface="Candara" panose="020E0502030303020204" pitchFamily="34" charset="0"/>
                <a:ea typeface="Arial" charset="0"/>
              </a:rPr>
              <a:t>Nuclear Lattice Effective Field Theory</a:t>
            </a:r>
            <a:endParaRPr lang="ko-KR" altLang="en-US" sz="2500" spc="-20" dirty="0">
              <a:solidFill>
                <a:schemeClr val="bg1"/>
              </a:solidFill>
              <a:latin typeface="Candara" panose="020E0502030303020204" pitchFamily="34" charset="0"/>
              <a:ea typeface="Arial" charset="0"/>
            </a:endParaRPr>
          </a:p>
        </p:txBody>
      </p:sp>
      <p:pic>
        <p:nvPicPr>
          <p:cNvPr id="11266" name="Picture 2" descr="Fig.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6"/>
          <a:stretch/>
        </p:blipFill>
        <p:spPr bwMode="auto">
          <a:xfrm>
            <a:off x="255529" y="900223"/>
            <a:ext cx="5572156" cy="241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ig.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1"/>
          <a:stretch/>
        </p:blipFill>
        <p:spPr bwMode="auto">
          <a:xfrm>
            <a:off x="416792" y="3548622"/>
            <a:ext cx="4681682" cy="291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46983" y="1173017"/>
            <a:ext cx="2327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 initio </a:t>
            </a:r>
          </a:p>
          <a:p>
            <a:r>
              <a:rPr lang="en-US" dirty="0" smtClean="0"/>
              <a:t>Prediction</a:t>
            </a:r>
          </a:p>
          <a:p>
            <a:r>
              <a:rPr lang="en-US" dirty="0" smtClean="0"/>
              <a:t>On binding energy </a:t>
            </a:r>
          </a:p>
          <a:p>
            <a:r>
              <a:rPr lang="en-US" dirty="0" smtClean="0"/>
              <a:t>And charge radius</a:t>
            </a:r>
          </a:p>
          <a:p>
            <a:r>
              <a:rPr lang="en-US" dirty="0" smtClean="0"/>
              <a:t>Up to A ~ 58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31345" y="4461163"/>
            <a:ext cx="2890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recent progress</a:t>
            </a:r>
          </a:p>
          <a:p>
            <a:r>
              <a:rPr lang="en-US" dirty="0" smtClean="0"/>
              <a:t>Of </a:t>
            </a:r>
            <a:r>
              <a:rPr lang="en-US" i="1" dirty="0" smtClean="0"/>
              <a:t>ab-initio</a:t>
            </a:r>
            <a:r>
              <a:rPr lang="en-US" dirty="0" smtClean="0"/>
              <a:t> approaches</a:t>
            </a:r>
          </a:p>
          <a:p>
            <a:r>
              <a:rPr lang="en-US" dirty="0" smtClean="0"/>
              <a:t>Are very promising.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52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5375"/>
            <a:ext cx="4248743" cy="628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0238"/>
            <a:ext cx="6552728" cy="10283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2617229"/>
            <a:ext cx="7868748" cy="12098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386220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collective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Coupling potential can be determined from </a:t>
            </a:r>
            <a:r>
              <a:rPr lang="en-US" dirty="0" smtClean="0">
                <a:solidFill>
                  <a:srgbClr val="FF0000"/>
                </a:solidFill>
              </a:rPr>
              <a:t>deformation length operator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DWBA cross section ~ (deformation parameters)^2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 one can determine deformation parameters from inelastic experiments.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66757" y="5301208"/>
            <a:ext cx="208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Rigid Rotor model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Deformation length </a:t>
            </a:r>
          </a:p>
          <a:p>
            <a:r>
              <a:rPr lang="en-US" dirty="0" smtClean="0"/>
              <a:t>= </a:t>
            </a:r>
            <a:r>
              <a:rPr lang="el-GR" dirty="0" smtClean="0"/>
              <a:t>β</a:t>
            </a:r>
            <a:r>
              <a:rPr lang="el-GR" baseline="-25000" dirty="0" smtClean="0"/>
              <a:t>λ</a:t>
            </a:r>
            <a:r>
              <a:rPr lang="en-US" dirty="0" smtClean="0"/>
              <a:t> R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67978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Coulomb excitation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54" y="4870470"/>
            <a:ext cx="7754432" cy="7716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5837488"/>
            <a:ext cx="3658111" cy="104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90246" y="5757747"/>
            <a:ext cx="342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parameter can be</a:t>
            </a:r>
          </a:p>
          <a:p>
            <a:r>
              <a:rPr lang="en-US" altLang="ko-KR" dirty="0" smtClean="0"/>
              <a:t>Different for Coulomb and Nuclear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4794" y="5573081"/>
            <a:ext cx="215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Rigid Rotor model,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90872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general, both Coulomb and Nuclear couplings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1343657"/>
            <a:ext cx="3877216" cy="895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128" y="2375153"/>
            <a:ext cx="7544853" cy="11050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128" y="3365452"/>
            <a:ext cx="5973009" cy="117173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42020" y="4502680"/>
            <a:ext cx="392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Reduced Coulomb transition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7416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5406315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ReactionGUI</a:t>
            </a:r>
            <a:r>
              <a:rPr lang="en-US" altLang="ko-KR" dirty="0" smtClean="0"/>
              <a:t> use DWBA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Coupled Channel calculation can be done with FRESCO</a:t>
            </a:r>
          </a:p>
        </p:txBody>
      </p:sp>
    </p:spTree>
    <p:extLst>
      <p:ext uri="{BB962C8B-B14F-4D97-AF65-F5344CB8AC3E}">
        <p14:creationId xmlns:p14="http://schemas.microsoft.com/office/powerpoint/2010/main" val="19307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4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68144" y="1556792"/>
            <a:ext cx="3096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example,</a:t>
            </a:r>
          </a:p>
          <a:p>
            <a:endParaRPr lang="en-US" dirty="0" smtClean="0"/>
          </a:p>
          <a:p>
            <a:r>
              <a:rPr lang="en-US" dirty="0" smtClean="0"/>
              <a:t>4He+20Ne </a:t>
            </a:r>
            <a:r>
              <a:rPr lang="en-US" dirty="0" smtClean="0">
                <a:sym typeface="Wingdings" panose="05000000000000000000" pitchFamily="2" charset="2"/>
              </a:rPr>
              <a:t>, E=104 MeV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4He+20Ne*(2+,1.63 MeV)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162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Inelastic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4310608" y="2045307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283968" y="980022"/>
            <a:ext cx="4671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also describe </a:t>
            </a:r>
          </a:p>
          <a:p>
            <a:r>
              <a:rPr lang="en-US" altLang="ko-KR" dirty="0" smtClean="0"/>
              <a:t>Inelastic scattering as a single particle excitation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Model the system as 3-clusters system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49" y="3399528"/>
            <a:ext cx="4625942" cy="8656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46239" y="3436252"/>
            <a:ext cx="410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Potentials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Optical potential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 describe scattering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Binding potential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      describe ground state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and excited state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More details in transfer reaction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6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79114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65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1" y="789086"/>
            <a:ext cx="7086364" cy="19146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996952"/>
            <a:ext cx="7344527" cy="14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76" y="980728"/>
            <a:ext cx="3353268" cy="95263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125003"/>
            <a:ext cx="7335274" cy="2191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560" y="4531536"/>
            <a:ext cx="6955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Hamiltonian can be written</a:t>
            </a:r>
          </a:p>
          <a:p>
            <a:r>
              <a:rPr lang="en-US" dirty="0" smtClean="0"/>
              <a:t>H = T(b</a:t>
            </a:r>
            <a:r>
              <a:rPr lang="en-US" dirty="0"/>
              <a:t>) +T(x) +T(A) + V(b-x) +V(x-A) + V(b-A)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Prior form : T(b)+T(x)+V(b-x) as internal Hamiltonian</a:t>
            </a:r>
          </a:p>
          <a:p>
            <a:r>
              <a:rPr lang="en-US" dirty="0" smtClean="0"/>
              <a:t>                            V(x-A</a:t>
            </a:r>
            <a:r>
              <a:rPr lang="en-US" dirty="0"/>
              <a:t>) + V(b-A</a:t>
            </a:r>
            <a:r>
              <a:rPr lang="en-US" dirty="0" smtClean="0"/>
              <a:t>) makes transfer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Post form : T(x)+T(A)+V(x-A) as internal Hamiltonian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V(b-x)+V(b-A) makes transfer occur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3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3353268" cy="9526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6" y="2225071"/>
            <a:ext cx="6480720" cy="755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92280" y="2348880"/>
            <a:ext cx="108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form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" y="3203744"/>
            <a:ext cx="7551988" cy="1337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88432" y="3573016"/>
            <a:ext cx="78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DWBA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5893" y="4567372"/>
            <a:ext cx="5832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many case, remnant correction are neglected.</a:t>
            </a:r>
          </a:p>
          <a:p>
            <a:endParaRPr lang="en-US" dirty="0" smtClean="0"/>
          </a:p>
          <a:p>
            <a:r>
              <a:rPr lang="en-US" dirty="0" smtClean="0"/>
              <a:t>For example</a:t>
            </a:r>
            <a:r>
              <a:rPr lang="en-US" dirty="0" smtClean="0">
                <a:solidFill>
                  <a:srgbClr val="FF0000"/>
                </a:solidFill>
              </a:rPr>
              <a:t>, (</a:t>
            </a:r>
            <a:r>
              <a:rPr lang="en-US" dirty="0" err="1" smtClean="0">
                <a:solidFill>
                  <a:srgbClr val="FF0000"/>
                </a:solidFill>
              </a:rPr>
              <a:t>d,p</a:t>
            </a:r>
            <a:r>
              <a:rPr lang="en-US" dirty="0" smtClean="0">
                <a:solidFill>
                  <a:srgbClr val="FF0000"/>
                </a:solidFill>
              </a:rPr>
              <a:t>) reaction </a:t>
            </a:r>
            <a:r>
              <a:rPr lang="en-US" dirty="0" smtClean="0"/>
              <a:t>with heavy target 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71" y="5517232"/>
            <a:ext cx="475363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9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7" y="1323841"/>
            <a:ext cx="8023018" cy="1471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8700" y="936780"/>
            <a:ext cx="101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DWBA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2020" y="3101798"/>
            <a:ext cx="737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needs to provide </a:t>
            </a:r>
            <a:r>
              <a:rPr lang="en-US" dirty="0" smtClean="0">
                <a:solidFill>
                  <a:srgbClr val="FF0000"/>
                </a:solidFill>
              </a:rPr>
              <a:t>Overlap integral ( ~ bound state wave function)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777548"/>
            <a:ext cx="3293333" cy="24548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342" y="3573016"/>
            <a:ext cx="4353533" cy="1019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8371" y="4543319"/>
            <a:ext cx="374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Overlap integral requires many-body solution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Ignores core wave function</a:t>
            </a:r>
            <a:endParaRPr lang="en-US" dirty="0" smtClean="0"/>
          </a:p>
          <a:p>
            <a:r>
              <a:rPr lang="en-US" dirty="0" smtClean="0">
                <a:sym typeface="Wingdings" panose="05000000000000000000" pitchFamily="2" charset="2"/>
              </a:rPr>
              <a:t> Simple approximation as two-body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19692"/>
          <a:stretch/>
        </p:blipFill>
        <p:spPr>
          <a:xfrm>
            <a:off x="4888368" y="4776710"/>
            <a:ext cx="4112546" cy="65013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993449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0" y="1596322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48064" y="3933056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49" y="3573016"/>
            <a:ext cx="48433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</a:t>
            </a:r>
            <a:r>
              <a:rPr lang="en-US" altLang="ko-KR" dirty="0" smtClean="0">
                <a:solidFill>
                  <a:srgbClr val="FF0000"/>
                </a:solidFill>
              </a:rPr>
              <a:t>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</a:t>
            </a:r>
            <a:r>
              <a:rPr lang="en-US" altLang="ko-KR" dirty="0" smtClean="0">
                <a:solidFill>
                  <a:srgbClr val="FF0000"/>
                </a:solidFill>
              </a:rPr>
              <a:t>well depth prescription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7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Spectroscopic factor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88874"/>
            <a:ext cx="7959522" cy="44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79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1702" y="4440638"/>
            <a:ext cx="814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Overlap function is sensitive to ANC at outside the range of nuclear potential.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77" y="3222840"/>
            <a:ext cx="7220958" cy="1038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73" y="2178782"/>
            <a:ext cx="522995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08104" y="803583"/>
            <a:ext cx="35283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r>
              <a:rPr lang="en-US" dirty="0" smtClean="0"/>
              <a:t>48Ca(</a:t>
            </a:r>
            <a:r>
              <a:rPr lang="en-US" dirty="0" err="1" smtClean="0"/>
              <a:t>d,p</a:t>
            </a:r>
            <a:r>
              <a:rPr lang="en-US" dirty="0" smtClean="0"/>
              <a:t>)49Ca</a:t>
            </a:r>
          </a:p>
          <a:p>
            <a:endParaRPr lang="en-US" dirty="0"/>
          </a:p>
          <a:p>
            <a:r>
              <a:rPr lang="en-US" dirty="0" smtClean="0"/>
              <a:t>E = 13 MeV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Entrance bound</a:t>
            </a:r>
          </a:p>
          <a:p>
            <a:r>
              <a:rPr lang="en-US" dirty="0" smtClean="0"/>
              <a:t>d(1^+) = </a:t>
            </a:r>
            <a:r>
              <a:rPr lang="en-US" dirty="0" err="1" smtClean="0"/>
              <a:t>n+p</a:t>
            </a:r>
            <a:r>
              <a:rPr lang="en-US" dirty="0" smtClean="0"/>
              <a:t> </a:t>
            </a:r>
          </a:p>
          <a:p>
            <a:r>
              <a:rPr lang="en-US" dirty="0" smtClean="0"/>
              <a:t>with BE=2.22 MeV </a:t>
            </a:r>
            <a:endParaRPr lang="en-US" dirty="0"/>
          </a:p>
          <a:p>
            <a:r>
              <a:rPr lang="en-US" dirty="0"/>
              <a:t>n</a:t>
            </a:r>
            <a:r>
              <a:rPr lang="en-US" dirty="0" smtClean="0"/>
              <a:t>=1 L=0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Exit bound</a:t>
            </a:r>
          </a:p>
          <a:p>
            <a:r>
              <a:rPr lang="en-US" dirty="0" smtClean="0"/>
              <a:t>49Ca(3/2-)</a:t>
            </a:r>
          </a:p>
          <a:p>
            <a:r>
              <a:rPr lang="en-US" dirty="0" smtClean="0"/>
              <a:t>= 48Ca(0+) + n(1/2+)</a:t>
            </a:r>
          </a:p>
          <a:p>
            <a:r>
              <a:rPr lang="en-US" dirty="0" smtClean="0"/>
              <a:t>With BE=5.146 MeV </a:t>
            </a:r>
          </a:p>
          <a:p>
            <a:r>
              <a:rPr lang="en-US" dirty="0"/>
              <a:t>n</a:t>
            </a:r>
            <a:r>
              <a:rPr lang="en-US" dirty="0" smtClean="0"/>
              <a:t>= 2 L=1 </a:t>
            </a:r>
          </a:p>
          <a:p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Prescription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Always </a:t>
            </a:r>
            <a:r>
              <a:rPr lang="en-US" altLang="ko-KR" dirty="0" smtClean="0">
                <a:solidFill>
                  <a:srgbClr val="FF0000"/>
                </a:solidFill>
              </a:rPr>
              <a:t>check Parameters</a:t>
            </a:r>
            <a:r>
              <a:rPr lang="en-US" altLang="ko-KR" dirty="0"/>
              <a:t>.</a:t>
            </a:r>
          </a:p>
          <a:p>
            <a:endParaRPr lang="en-US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62230"/>
            <a:ext cx="5112568" cy="5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970782"/>
            <a:ext cx="6408712" cy="4908671"/>
          </a:xfrm>
          <a:prstGeom prst="rect">
            <a:avLst/>
          </a:prstGeom>
        </p:spPr>
      </p:pic>
      <p:pic>
        <p:nvPicPr>
          <p:cNvPr id="1026" name="Picture 2" descr="https://upload.wikimedia.org/wikipedia/commons/thumb/e/e5/Shells.png/220px-She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20888"/>
            <a:ext cx="209550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96812" y="841041"/>
            <a:ext cx="242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(7Li, alpha) reaction.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Node number?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03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Transfer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6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Why Nuclear Reaction theory?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1124744"/>
            <a:ext cx="864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Many elements in nature are created by nuclear reactions in star.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 smtClean="0">
                <a:sym typeface="Wingdings" panose="05000000000000000000" pitchFamily="2" charset="2"/>
              </a:rPr>
              <a:t> nuclear reaction cross sections are important. 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Much information on nuclear physics comes from nuclear reaction experiments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dirty="0" smtClean="0">
                <a:sym typeface="Wingdings" panose="05000000000000000000" pitchFamily="2" charset="2"/>
              </a:rPr>
              <a:t> Tool to extract meaningful information of nuclear structure, nuclear force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Fully microscopic many-body calculation of nuclear reaction is not feasible in general.  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    Needs reaction models for specific types of reactions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71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Weakly bound nuclei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936780"/>
            <a:ext cx="72728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Weakly bound nuclei :deuteron, Halo nuclei, nuclei near dripline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Large interaction cross section in nuclear collision at high energies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(</a:t>
            </a:r>
            <a:r>
              <a:rPr lang="en-US" altLang="ko-KR" dirty="0" smtClean="0">
                <a:sym typeface="Wingdings" panose="05000000000000000000" pitchFamily="2" charset="2"/>
              </a:rPr>
              <a:t>can be  interpreted as a large radius, 6He, 11Li, 14Be )</a:t>
            </a:r>
            <a:r>
              <a:rPr lang="en-US" altLang="ko-KR" dirty="0" smtClean="0"/>
              <a:t>    </a:t>
            </a:r>
          </a:p>
          <a:p>
            <a:r>
              <a:rPr lang="en-US" altLang="ko-KR" dirty="0" smtClean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Abnormal elastic cross section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(</a:t>
            </a:r>
            <a:r>
              <a:rPr lang="en-US" altLang="ko-KR" dirty="0" smtClean="0">
                <a:sym typeface="Wingdings" panose="05000000000000000000" pitchFamily="2" charset="2"/>
              </a:rPr>
              <a:t> Disappearance of Fresnel peak near barrier energy)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Enhanced near-threshold breakup cross section in Coulomb dissociation experiments of neutron-halo nuclei. (CF of weakly bound nuclei suppressed above Coulomb barrier. breakup , incomplete fusion 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Narrow </a:t>
            </a:r>
            <a:r>
              <a:rPr lang="en-US" altLang="ko-KR" dirty="0" smtClean="0"/>
              <a:t> momentum distributions of residues when fast nucleon is removed. (narrow momentum distribution</a:t>
            </a:r>
            <a:r>
              <a:rPr lang="en-US" altLang="ko-KR" dirty="0" smtClean="0">
                <a:sym typeface="Wingdings" panose="05000000000000000000" pitchFamily="2" charset="2"/>
              </a:rPr>
              <a:t> large spatial distribution)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92" y="6093296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7379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Halo or weakly bound nuclei , break up channel coupling is important.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 break up channel can affect transfer reaction.</a:t>
            </a:r>
            <a:endParaRPr lang="en-US" altLang="ko-KR" dirty="0"/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80" y="3669797"/>
            <a:ext cx="7644970" cy="224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326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Breakup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 for 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9" y="1520788"/>
            <a:ext cx="827957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7.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 smtClean="0"/>
          </a:p>
          <a:p>
            <a:r>
              <a:rPr lang="en-US" altLang="ko-KR" dirty="0"/>
              <a:t>Measure momentum distribution of remnant.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Reflect the momentum distribution of nucleon in the projectile.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 In Projectile rest frame, momentum of c = -(momentum of nucleon) ) 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Contributions 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 ( similar to CDCC)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Types of 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052736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Types of reactions (according to reaction products: input and output)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 : (No change in projectile and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Non-elastic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 : (Projectile or target changes internal structure)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Rearrangement(transfer) : (Projectile and target changes)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Etc. (many different names for specific reactions)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67" y="3899161"/>
            <a:ext cx="4473475" cy="24789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5009659"/>
            <a:ext cx="1713527" cy="13774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477" y="5009659"/>
            <a:ext cx="1770484" cy="136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089" y="3638059"/>
            <a:ext cx="1713546" cy="12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Knockout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4" y="836712"/>
            <a:ext cx="7823646" cy="4977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3608" y="6093296"/>
            <a:ext cx="293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A. 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70.9787"/>
  <p:tag name="ORIGINALWIDTH" val="2285.714"/>
  <p:tag name="LATEXADDIN" val="\documentclass{article}&#10;\usepackage{amsmath}&#10;\pagestyle{empty}&#10;\begin{document}&#10;&#10;$^{10}B(3^{+})+^4He(0^{+})\to ^1H(\frac{1}{2}^{+})+^{13}C(\frac{1}{2}^{-})$&#10;&#10;&#10;\end{document}"/>
  <p:tag name="IGUANATEXSIZE" val="20"/>
  <p:tag name="IGUANATEXCURSOR" val="17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634.4207"/>
  <p:tag name="LATEXADDIN" val="\documentclass{article}&#10;\usepackage{amsmath}&#10;\pagestyle{empty}&#10;\begin{document}&#10;&#10;&#10;$v_{cm}=\frac{\mu}{m_1}v_0$&#10;&#10;\end{document}"/>
  <p:tag name="IGUANATEXSIZE" val="20"/>
  <p:tag name="IGUANATEXCURSOR" val="1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6.9591"/>
  <p:tag name="ORIGINALWIDTH" val="2678.665"/>
  <p:tag name="LATEXADDIN" val="\documentclass{article}&#10;\usepackage{amsmath}&#10;\pagestyle{empty}&#10;\begin{document}&#10;&#10;$$\sigma_A=\frac{2}{\hbar v}\frac{4\pi}{k^2}&#10;   \sum_{L} (2L+1)\int_0^\infty [-W(R)]|\chi_L(R)|^2 dR&#10;$$&#10;&#10;&#10;\end{document}"/>
  <p:tag name="IGUANATEXSIZE" val="20"/>
  <p:tag name="IGUANATEXCURSOR" val="1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37825</TotalTime>
  <Words>5628</Words>
  <Application>Microsoft Office PowerPoint</Application>
  <PresentationFormat>화면 슬라이드 쇼(4:3)</PresentationFormat>
  <Paragraphs>1103</Paragraphs>
  <Slides>151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151</vt:i4>
      </vt:variant>
    </vt:vector>
  </HeadingPairs>
  <TitlesOfParts>
    <vt:vector size="162" baseType="lpstr">
      <vt:lpstr>Cordia New</vt:lpstr>
      <vt:lpstr>HY견고딕</vt:lpstr>
      <vt:lpstr>나눔고딕</vt:lpstr>
      <vt:lpstr>돋움</vt:lpstr>
      <vt:lpstr>맑은 고딕</vt:lpstr>
      <vt:lpstr>Arial</vt:lpstr>
      <vt:lpstr>Calibri</vt:lpstr>
      <vt:lpstr>Calibri Light</vt:lpstr>
      <vt:lpstr>Candara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Why Nuclear Reaction theory?</vt:lpstr>
      <vt:lpstr>Types of Nuclear Reaction</vt:lpstr>
      <vt:lpstr>Types of Nuclear Reaction</vt:lpstr>
      <vt:lpstr>Types of Nuclear Reaction</vt:lpstr>
      <vt:lpstr>Types of Nuclear Reaction</vt:lpstr>
      <vt:lpstr>What can we learn from the direct reaction? </vt:lpstr>
      <vt:lpstr>Nuclear Reaction Model</vt:lpstr>
      <vt:lpstr>Nuclear Reaction Model</vt:lpstr>
      <vt:lpstr>ReactionGUI code</vt:lpstr>
      <vt:lpstr>PowerPoint 프레젠테이션</vt:lpstr>
      <vt:lpstr>Conservation in Nuclear Reaction</vt:lpstr>
      <vt:lpstr>Kinematics </vt:lpstr>
      <vt:lpstr>ReactionGUI code</vt:lpstr>
      <vt:lpstr>ReactionGUI code</vt:lpstr>
      <vt:lpstr>ReactionGUI code</vt:lpstr>
      <vt:lpstr>Cross Section </vt:lpstr>
      <vt:lpstr>Cross Section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Elastic scattering</vt:lpstr>
      <vt:lpstr>Semi-classical interpretation</vt:lpstr>
      <vt:lpstr>Coulomb barrier</vt:lpstr>
      <vt:lpstr>Elastic scattering</vt:lpstr>
      <vt:lpstr>Semi-classical interpretation</vt:lpstr>
      <vt:lpstr>Semi-classical interpretation</vt:lpstr>
      <vt:lpstr>Model space</vt:lpstr>
      <vt:lpstr>Optical potential</vt:lpstr>
      <vt:lpstr>Optical Model</vt:lpstr>
      <vt:lpstr>Optical Potential</vt:lpstr>
      <vt:lpstr>Optical potential </vt:lpstr>
      <vt:lpstr>Optical potential </vt:lpstr>
      <vt:lpstr>Optical potential </vt:lpstr>
      <vt:lpstr>ReactionGUI code</vt:lpstr>
      <vt:lpstr>ReactionGUI code</vt:lpstr>
      <vt:lpstr>Double Folding potential</vt:lpstr>
      <vt:lpstr>Double Folding potential</vt:lpstr>
      <vt:lpstr>Double Folding potential</vt:lpstr>
      <vt:lpstr>Fitting OMP</vt:lpstr>
      <vt:lpstr>Fitting OMP</vt:lpstr>
      <vt:lpstr>Example</vt:lpstr>
      <vt:lpstr>PowerPoint 프레젠테이션</vt:lpstr>
      <vt:lpstr>Inelastic scattering</vt:lpstr>
      <vt:lpstr>Inelastic scattering</vt:lpstr>
      <vt:lpstr>DWBA</vt:lpstr>
      <vt:lpstr>DWBA</vt:lpstr>
      <vt:lpstr>Coupled Channel calculation</vt:lpstr>
      <vt:lpstr>Inelastic scattering</vt:lpstr>
      <vt:lpstr>Collective model</vt:lpstr>
      <vt:lpstr>Collective model</vt:lpstr>
      <vt:lpstr>Coulomb excitation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PowerPoint 프레젠테이션</vt:lpstr>
      <vt:lpstr>Transfer Reaction</vt:lpstr>
      <vt:lpstr>Transfer Reaction as a spectroscopic tool</vt:lpstr>
      <vt:lpstr>Transfer Reaction</vt:lpstr>
      <vt:lpstr>Transfer Reaction</vt:lpstr>
      <vt:lpstr>Transfer Reaction</vt:lpstr>
      <vt:lpstr>Overlap function</vt:lpstr>
      <vt:lpstr>Spectroscopic factor</vt:lpstr>
      <vt:lpstr>Overlap function</vt:lpstr>
      <vt:lpstr>Asymptotic Normalization Coefficient</vt:lpstr>
      <vt:lpstr>Transfer Reaction in ReactionGUI</vt:lpstr>
      <vt:lpstr>How many node for cluster? </vt:lpstr>
      <vt:lpstr>How many node for cluster? </vt:lpstr>
      <vt:lpstr>PowerPoint 프레젠테이션</vt:lpstr>
      <vt:lpstr>Weakly bound nuclei </vt:lpstr>
      <vt:lpstr>Break up </vt:lpstr>
      <vt:lpstr>Continuum W.f.</vt:lpstr>
      <vt:lpstr>CDCC</vt:lpstr>
      <vt:lpstr>CDCC</vt:lpstr>
      <vt:lpstr>ADWA for transfer reaction</vt:lpstr>
      <vt:lpstr>ADWA for transfer reaction</vt:lpstr>
      <vt:lpstr>PowerPoint 프레젠테이션</vt:lpstr>
      <vt:lpstr>Knockout in Eikonal approximation</vt:lpstr>
      <vt:lpstr>Knockout in Eikonal approximation</vt:lpstr>
      <vt:lpstr>Knockout in Eikonal approximation</vt:lpstr>
      <vt:lpstr>Knockout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Coupled Channel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Formal theory of scattering</vt:lpstr>
      <vt:lpstr>Formal theory of scattering</vt:lpstr>
      <vt:lpstr>DWBA in T-matrix form</vt:lpstr>
      <vt:lpstr>DWBA</vt:lpstr>
      <vt:lpstr>Collective model</vt:lpstr>
      <vt:lpstr>Collective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Transfer Reaction</vt:lpstr>
      <vt:lpstr>Summary of angular momentum algebra</vt:lpstr>
      <vt:lpstr>Continuum discretization</vt:lpstr>
      <vt:lpstr>Continuum discretization</vt:lpstr>
      <vt:lpstr>CDCC</vt:lpstr>
      <vt:lpstr>ADWA for transfer reaction</vt:lpstr>
      <vt:lpstr>ADWA</vt:lpstr>
      <vt:lpstr>ADWA</vt:lpstr>
      <vt:lpstr>Summary of angular momentum algebra</vt:lpstr>
      <vt:lpstr>Summary of angular momentum algebra</vt:lpstr>
      <vt:lpstr>Grazing distance,angular momentum,angle</vt:lpstr>
      <vt:lpstr>PowerPoint 프레젠테이션</vt:lpstr>
      <vt:lpstr>Coupled Reaction Channel equation</vt:lpstr>
      <vt:lpstr>Coupled Reaction Channel equation</vt:lpstr>
      <vt:lpstr>Partial Wave Expansion</vt:lpstr>
      <vt:lpstr>Partial Wave Expansion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885</cp:revision>
  <cp:lastPrinted>2019-03-25T07:50:09Z</cp:lastPrinted>
  <dcterms:created xsi:type="dcterms:W3CDTF">2013-07-10T02:34:07Z</dcterms:created>
  <dcterms:modified xsi:type="dcterms:W3CDTF">2024-06-28T05:28:37Z</dcterms:modified>
</cp:coreProperties>
</file>